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sldIdLst>
    <p:sldId id="256" r:id="rId7"/>
    <p:sldId id="267" r:id="rId8"/>
    <p:sldId id="268" r:id="rId9"/>
    <p:sldId id="270" r:id="rId10"/>
    <p:sldId id="271" r:id="rId11"/>
    <p:sldId id="272" r:id="rId12"/>
    <p:sldId id="269" r:id="rId13"/>
    <p:sldId id="275" r:id="rId14"/>
    <p:sldId id="273" r:id="rId15"/>
    <p:sldId id="277" r:id="rId16"/>
    <p:sldId id="274" r:id="rId17"/>
    <p:sldId id="266" r:id="rId1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1E"/>
    <a:srgbClr val="A50021"/>
    <a:srgbClr val="7A2828"/>
    <a:srgbClr val="ED9B9D"/>
    <a:srgbClr val="F8D8D9"/>
    <a:srgbClr val="EFA7A9"/>
    <a:srgbClr val="DE4A4E"/>
    <a:srgbClr val="740016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36E87C-A650-5F1C-BEAF-21A60B083AAA}" v="40" dt="2026-06-09T16:29:45.8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972" autoAdjust="0"/>
    <p:restoredTop sz="94660"/>
  </p:normalViewPr>
  <p:slideViewPr>
    <p:cSldViewPr snapToGrid="0">
      <p:cViewPr varScale="1">
        <p:scale>
          <a:sx n="77" d="100"/>
          <a:sy n="77" d="100"/>
        </p:scale>
        <p:origin x="48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Lourdes Kathleen Macasil" userId="S::mlkmacasil@wmo.int::3ffa35fe-51ac-44f7-803a-5c86334f6942" providerId="AD" clId="Web-{1236E87C-A650-5F1C-BEAF-21A60B083AAA}"/>
    <pc:docChg chg="modSld">
      <pc:chgData name="Maria Lourdes Kathleen Macasil" userId="S::mlkmacasil@wmo.int::3ffa35fe-51ac-44f7-803a-5c86334f6942" providerId="AD" clId="Web-{1236E87C-A650-5F1C-BEAF-21A60B083AAA}" dt="2026-06-09T16:29:45.886" v="39" actId="20577"/>
      <pc:docMkLst>
        <pc:docMk/>
      </pc:docMkLst>
      <pc:sldChg chg="modSp">
        <pc:chgData name="Maria Lourdes Kathleen Macasil" userId="S::mlkmacasil@wmo.int::3ffa35fe-51ac-44f7-803a-5c86334f6942" providerId="AD" clId="Web-{1236E87C-A650-5F1C-BEAF-21A60B083AAA}" dt="2026-06-09T16:29:45.886" v="39" actId="20577"/>
        <pc:sldMkLst>
          <pc:docMk/>
          <pc:sldMk cId="3350343503" sldId="256"/>
        </pc:sldMkLst>
        <pc:spChg chg="mod">
          <ac:chgData name="Maria Lourdes Kathleen Macasil" userId="S::mlkmacasil@wmo.int::3ffa35fe-51ac-44f7-803a-5c86334f6942" providerId="AD" clId="Web-{1236E87C-A650-5F1C-BEAF-21A60B083AAA}" dt="2026-06-09T16:29:45.886" v="39" actId="20577"/>
          <ac:spMkLst>
            <pc:docMk/>
            <pc:sldMk cId="3350343503" sldId="256"/>
            <ac:spMk id="17" creationId="{EB8E1E55-352D-A41F-F1E7-940EA8C5E48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96B6-17F4-55AB-889E-501C7B0DB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AB082-C0AA-D890-433E-4BC79C37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79D6D-E7AB-4ED3-998C-D48549C6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66130-062B-C313-CF0F-F92DA584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A5320-3160-66AA-831A-BBB03CEE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7956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A357-8430-7335-6329-5C1BCE5E7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64C99-6B9C-44DA-3E24-3877CDE20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BD105-4627-6AAA-BA4A-99DA0D77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3FDFF-ED35-1066-28DD-F01A6C0F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0C29-5788-0CD4-522F-36B1B133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9611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932FE-0B08-C7EE-46FD-414FD7FB6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B9735-2767-0049-A22F-CF71BC633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BD48C-44D3-A142-B367-37039FED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E1321-40AA-9B12-7459-55286CBD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F1417-4FCE-DE7E-4990-CB032293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6335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5671-6A9B-B856-A427-9F6762B8C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24C01-49EA-25EF-844C-754B7B29B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ACD6B-6E3B-4F8E-8EC6-E3890F1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1E9A4-FF43-DFE4-61CA-A0FDCEB9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AAE1C-0BA6-1D69-F4FD-664BEBEF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9629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4182-90DB-C94A-D413-10B443C7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646A1-ED69-D841-5EF7-D086EC91D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90547-88CF-5D42-15DB-527EC5AA9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391A0-60F0-0D17-BF14-F7F05597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20D08-4BF6-56EE-D1C0-300EE492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8573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600DA-F7A1-4258-9D5C-26DACD90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2C3F0-AC01-9346-99EA-E470B8338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21647-85D5-36E6-ECAB-A812B1C6B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7C468-0792-AF06-DCD9-91BFC9A8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92F3F-1172-7004-C4AA-604DCF96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F7D3F-95FB-3344-AA6B-6B2EB816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8188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5B13-E171-470D-77ED-38234BB2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EEE8A-C00A-E088-98DD-0ABD27D3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FD5E6-75FF-98C6-3386-5F67DB7AB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85A1C-3BB0-C7F5-2652-406D99F1A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30C2-786D-D2AC-122D-825D259C4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CFFFCD-0D4A-2D99-B983-1DCA41BB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3EE722-7187-91E1-811E-68F75C235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58A7AD-23EA-598A-B1B5-BF98405B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9017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1948E-1B85-900D-09D9-2576162D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8DCDC1-7A4D-4A06-6960-E33AAA672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8867B-A08B-EE6D-95F5-8E0E5B653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846BF-9E78-0056-29B5-BB4F5936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5763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DE2C14-43F9-EAF7-0025-067BC222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AC6300-7590-D753-BC7D-59AF2823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02160-FF2B-B2BA-B992-D3D535B4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44029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F2AC-4B0C-D517-027D-B0C72347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D064B-CA34-3A14-9E90-1A60B5121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DD009-F9F6-25B5-75E7-F8360DDD3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23405-59E6-E97F-D9CC-F5764F5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B47A9-295D-9704-59EE-78F08CF7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6FAD2-C0F5-F0FB-122A-3E9AFF2B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9859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A4D3-A5D5-5A8C-D7E3-4807AF2F3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8AA3E-64E4-711B-60C3-992CDE4AB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E089F-CA01-619D-78C2-6FAC3502B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FDFF5-1F29-DAA1-E333-83FFC508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2DFC1-F0A9-CB37-7B32-910045F1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DD734-B376-6B26-43DE-CE37A5BB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8917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F210B1-0824-4153-05FA-4C83F8AC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FB9DC-263C-D94D-2346-DDDAC115E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DDA2-5876-D02C-155F-8A553BD28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FC4F16-DC5B-48D5-911E-0AAFB86E2350}" type="datetimeFigureOut">
              <a:rPr lang="en-CH" smtClean="0"/>
              <a:t>06/09/2026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A9B67-C41E-740F-B1DF-93E6F445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71365-74CA-6431-792F-B01A7336D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C3438C-95FE-459C-B406-0779743D89E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6763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red and black circles&#10;&#10;AI-generated content may be incorrect.">
            <a:extLst>
              <a:ext uri="{FF2B5EF4-FFF2-40B4-BE49-F238E27FC236}">
                <a16:creationId xmlns:a16="http://schemas.microsoft.com/office/drawing/2014/main" id="{DC9645F3-9862-9A37-482D-F6F16D382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129"/>
          <a:stretch/>
        </p:blipFill>
        <p:spPr bwMode="auto">
          <a:xfrm>
            <a:off x="434341" y="290518"/>
            <a:ext cx="2325370" cy="1173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7BA04C-026F-1541-C9A2-FEC0BCAF56CD}"/>
              </a:ext>
            </a:extLst>
          </p:cNvPr>
          <p:cNvSpPr txBox="1"/>
          <p:nvPr/>
        </p:nvSpPr>
        <p:spPr>
          <a:xfrm>
            <a:off x="1293114" y="3698543"/>
            <a:ext cx="6843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CREWS 2025 Annual Report Presentation</a:t>
            </a:r>
            <a:endParaRPr lang="en-CH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EB578C-8A01-D5E0-ED62-8488290ABB90}"/>
              </a:ext>
            </a:extLst>
          </p:cNvPr>
          <p:cNvSpPr txBox="1"/>
          <p:nvPr/>
        </p:nvSpPr>
        <p:spPr>
          <a:xfrm>
            <a:off x="434341" y="1632235"/>
            <a:ext cx="609382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23</a:t>
            </a:r>
            <a:r>
              <a:rPr lang="en-GB" b="1" baseline="30000" dirty="0"/>
              <a:t>rd</a:t>
            </a:r>
            <a:r>
              <a:rPr lang="en-GB" b="1" dirty="0"/>
              <a:t> Meet</a:t>
            </a:r>
            <a:r>
              <a:rPr lang="en-CH" b="1" dirty="0" err="1"/>
              <a:t>i</a:t>
            </a:r>
            <a:r>
              <a:rPr lang="en-GB" b="1" dirty="0"/>
              <a:t>ng of the Steering Committee</a:t>
            </a:r>
            <a:endParaRPr lang="en-CH" b="1" dirty="0"/>
          </a:p>
          <a:p>
            <a:pPr>
              <a:buNone/>
            </a:pPr>
            <a:r>
              <a:rPr lang="fr-FR" sz="1400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WMO building, 7 bis avenue de la</a:t>
            </a:r>
          </a:p>
          <a:p>
            <a:pPr>
              <a:buNone/>
            </a:pPr>
            <a:r>
              <a:rPr lang="fr-FR" sz="1400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Paix, Geneva, </a:t>
            </a:r>
            <a:r>
              <a:rPr lang="fr-FR" sz="1400" dirty="0" err="1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Switzerland</a:t>
            </a:r>
            <a:endParaRPr lang="fr-FR" sz="1400" dirty="0"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1400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09.45 – 11.30 CET</a:t>
            </a:r>
          </a:p>
          <a:p>
            <a:pPr>
              <a:buNone/>
            </a:pPr>
            <a:r>
              <a:rPr lang="fr-FR" sz="1400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30 June 2026</a:t>
            </a:r>
            <a:endParaRPr lang="en-CH" sz="1400" dirty="0"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85E226-2E11-784C-0A2F-F73A3F77437D}"/>
              </a:ext>
            </a:extLst>
          </p:cNvPr>
          <p:cNvSpPr txBox="1"/>
          <p:nvPr/>
        </p:nvSpPr>
        <p:spPr>
          <a:xfrm>
            <a:off x="7419833" y="1632235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CREWS/SC.23/infdoc.4</a:t>
            </a:r>
            <a:endParaRPr lang="en-CH" sz="1800" b="1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DB493B-11D0-1587-90A6-FEFE47749F59}"/>
              </a:ext>
            </a:extLst>
          </p:cNvPr>
          <p:cNvSpPr/>
          <p:nvPr/>
        </p:nvSpPr>
        <p:spPr>
          <a:xfrm>
            <a:off x="0" y="2956435"/>
            <a:ext cx="12192000" cy="203023"/>
          </a:xfrm>
          <a:prstGeom prst="rect">
            <a:avLst/>
          </a:prstGeom>
          <a:gradFill flip="none" rotWithShape="1">
            <a:gsLst>
              <a:gs pos="47000">
                <a:srgbClr val="C00000"/>
              </a:gs>
              <a:gs pos="0">
                <a:schemeClr val="tx1"/>
              </a:gs>
              <a:gs pos="74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4F64DB-CF12-8CBD-67F7-FC1FB4BAE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659" y="4300399"/>
            <a:ext cx="6517341" cy="2557601"/>
          </a:xfrm>
          <a:prstGeom prst="rect">
            <a:avLst/>
          </a:prstGeom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EB8E1E55-352D-A41F-F1E7-940EA8C5E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509" y="5281290"/>
            <a:ext cx="8837395" cy="1184824"/>
          </a:xfrm>
          <a:prstGeom prst="rect">
            <a:avLst/>
          </a:prstGeom>
          <a:solidFill>
            <a:srgbClr val="FFFFFF"/>
          </a:solidFill>
          <a:ln w="12700">
            <a:solidFill>
              <a:srgbClr val="A2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200" b="1" dirty="0">
                <a:effectLst/>
                <a:latin typeface="Aptos" panose="020B00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Summary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H" sz="1400">
                <a:latin typeface="Calibri"/>
                <a:ea typeface="SimSun"/>
                <a:cs typeface="Arial"/>
              </a:rPr>
              <a:t>The summary of the 2025 Annual Report is presented as part of Agenda Item 2.4 on the Status of the CREWS portfolio. </a:t>
            </a:r>
            <a:endParaRPr lang="en-CH" sz="140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343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57D3369F-0E5F-4A0C-84ED-ADBC5DEAE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5" y="0"/>
            <a:ext cx="11624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4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E8047-9EEE-FCC9-5863-93BB884F7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5BA00-5FD1-89E1-4E4B-6E4C3236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9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740016"/>
                </a:solidFill>
              </a:rPr>
              <a:t>A decade of delivery sets strong foundations for the future</a:t>
            </a:r>
            <a:endParaRPr lang="en-CH" dirty="0">
              <a:solidFill>
                <a:srgbClr val="74001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BC867C-A36D-6CDD-1A5B-5141F089121E}"/>
              </a:ext>
            </a:extLst>
          </p:cNvPr>
          <p:cNvSpPr/>
          <p:nvPr/>
        </p:nvSpPr>
        <p:spPr>
          <a:xfrm>
            <a:off x="0" y="1140795"/>
            <a:ext cx="12192000" cy="203023"/>
          </a:xfrm>
          <a:prstGeom prst="rect">
            <a:avLst/>
          </a:prstGeom>
          <a:gradFill flip="none" rotWithShape="1">
            <a:gsLst>
              <a:gs pos="47000">
                <a:srgbClr val="C00000"/>
              </a:gs>
              <a:gs pos="0">
                <a:schemeClr val="tx1"/>
              </a:gs>
              <a:gs pos="74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H"/>
          </a:p>
        </p:txBody>
      </p:sp>
      <p:pic>
        <p:nvPicPr>
          <p:cNvPr id="5" name="Picture 4" descr="A logo with red and black circles&#10;&#10;AI-generated content may be incorrect.">
            <a:extLst>
              <a:ext uri="{FF2B5EF4-FFF2-40B4-BE49-F238E27FC236}">
                <a16:creationId xmlns:a16="http://schemas.microsoft.com/office/drawing/2014/main" id="{CCD4362F-A854-C815-CE55-D21981A079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129"/>
          <a:stretch/>
        </p:blipFill>
        <p:spPr bwMode="auto">
          <a:xfrm>
            <a:off x="10677525" y="6118049"/>
            <a:ext cx="1162685" cy="586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781EB9C-5C30-A7C5-2F40-3CFD166A4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GB" dirty="0"/>
              <a:t>Consolidating on a decade of delivery</a:t>
            </a:r>
          </a:p>
          <a:p>
            <a:r>
              <a:rPr lang="en-GB" dirty="0"/>
              <a:t>Catalysing future investment</a:t>
            </a:r>
          </a:p>
          <a:p>
            <a:r>
              <a:rPr lang="en-GB" dirty="0"/>
              <a:t>Initiating new projects and new opportunities</a:t>
            </a:r>
          </a:p>
          <a:p>
            <a:r>
              <a:rPr lang="en-GB" dirty="0"/>
              <a:t>Setting countries on a pathway to investment</a:t>
            </a:r>
          </a:p>
          <a:p>
            <a:r>
              <a:rPr lang="en-GB" dirty="0"/>
              <a:t>A strong foundation for the future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5C9116-8108-8F5E-FB57-A003205764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All made possible by: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8C14B-1601-D50C-D459-2E0C0624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67348"/>
            <a:ext cx="5924992" cy="2649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11056-3692-A949-92E1-D9C826119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83" y="1766711"/>
            <a:ext cx="60764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CEFF801-AD16-462A-1A6E-0FE1F4092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" y="396060"/>
            <a:ext cx="2257168" cy="979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5E1FDE7-702F-F641-3F34-5598B0A08F1B}"/>
              </a:ext>
            </a:extLst>
          </p:cNvPr>
          <p:cNvSpPr txBox="1"/>
          <p:nvPr/>
        </p:nvSpPr>
        <p:spPr>
          <a:xfrm>
            <a:off x="4275989" y="789493"/>
            <a:ext cx="3507206" cy="11860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rm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600" b="1" dirty="0">
                <a:solidFill>
                  <a:srgbClr val="7A2828"/>
                </a:solidFill>
                <a:latin typeface="Ubuntu" panose="020B0504030602030204" pitchFamily="34" charset="0"/>
              </a:rPr>
              <a:t>Thank 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AA7117-FE4A-3BC4-E0E9-5BFAD94D36F3}"/>
              </a:ext>
            </a:extLst>
          </p:cNvPr>
          <p:cNvSpPr/>
          <p:nvPr/>
        </p:nvSpPr>
        <p:spPr>
          <a:xfrm>
            <a:off x="0" y="4060104"/>
            <a:ext cx="107504" cy="7467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76C2B5-707C-CD6A-C088-27EBE9E84783}"/>
              </a:ext>
            </a:extLst>
          </p:cNvPr>
          <p:cNvSpPr/>
          <p:nvPr/>
        </p:nvSpPr>
        <p:spPr>
          <a:xfrm>
            <a:off x="0" y="4793271"/>
            <a:ext cx="107504" cy="746746"/>
          </a:xfrm>
          <a:prstGeom prst="rect">
            <a:avLst/>
          </a:prstGeom>
          <a:solidFill>
            <a:srgbClr val="B50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9D3823-96D7-F2DD-756C-BB6F0045A9FE}"/>
              </a:ext>
            </a:extLst>
          </p:cNvPr>
          <p:cNvSpPr/>
          <p:nvPr/>
        </p:nvSpPr>
        <p:spPr>
          <a:xfrm>
            <a:off x="0" y="5523049"/>
            <a:ext cx="107504" cy="746746"/>
          </a:xfrm>
          <a:prstGeom prst="rect">
            <a:avLst/>
          </a:prstGeom>
          <a:solidFill>
            <a:srgbClr val="DF5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F18925-4623-1E49-E68E-CDC9EF287003}"/>
              </a:ext>
            </a:extLst>
          </p:cNvPr>
          <p:cNvGrpSpPr/>
          <p:nvPr/>
        </p:nvGrpSpPr>
        <p:grpSpPr>
          <a:xfrm>
            <a:off x="1511123" y="1975541"/>
            <a:ext cx="9036938" cy="4365025"/>
            <a:chOff x="1577531" y="2380531"/>
            <a:chExt cx="9036938" cy="4365025"/>
          </a:xfrm>
        </p:grpSpPr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97A562A-77AC-DEAD-D61A-345FD673F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29" b="51377"/>
            <a:stretch>
              <a:fillRect/>
            </a:stretch>
          </p:blipFill>
          <p:spPr>
            <a:xfrm>
              <a:off x="1577531" y="2926080"/>
              <a:ext cx="9036938" cy="1727900"/>
            </a:xfrm>
            <a:prstGeom prst="rect">
              <a:avLst/>
            </a:prstGeom>
          </p:spPr>
        </p:pic>
        <p:pic>
          <p:nvPicPr>
            <p:cNvPr id="9" name="Picture 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64C1E68-1AA5-4EBF-B9F7-5A4BDB88A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0" t="12097" r="140" b="80074"/>
            <a:stretch>
              <a:fillRect/>
            </a:stretch>
          </p:blipFill>
          <p:spPr>
            <a:xfrm>
              <a:off x="1577531" y="2380531"/>
              <a:ext cx="9036938" cy="473087"/>
            </a:xfrm>
            <a:prstGeom prst="rect">
              <a:avLst/>
            </a:prstGeom>
          </p:spPr>
        </p:pic>
        <p:pic>
          <p:nvPicPr>
            <p:cNvPr id="10" name="Picture 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4EA271A-87C1-2C08-9079-DC4535E99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91" b="6700"/>
            <a:stretch>
              <a:fillRect/>
            </a:stretch>
          </p:blipFill>
          <p:spPr>
            <a:xfrm>
              <a:off x="2293847" y="4726441"/>
              <a:ext cx="7604306" cy="2019115"/>
            </a:xfrm>
            <a:prstGeom prst="rect">
              <a:avLst/>
            </a:prstGeom>
          </p:spPr>
        </p:pic>
        <p:pic>
          <p:nvPicPr>
            <p:cNvPr id="11" name="Picture 1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164653B-BBD6-1BB3-C8F4-053410274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44" b="45227"/>
            <a:stretch>
              <a:fillRect/>
            </a:stretch>
          </p:blipFill>
          <p:spPr>
            <a:xfrm>
              <a:off x="1577531" y="4464540"/>
              <a:ext cx="9036938" cy="364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583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0AEF4-9D39-7AD7-3C1B-F92075CCA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ACC681-C779-06EA-F92C-8B2BEA896D63}"/>
              </a:ext>
            </a:extLst>
          </p:cNvPr>
          <p:cNvSpPr/>
          <p:nvPr/>
        </p:nvSpPr>
        <p:spPr>
          <a:xfrm>
            <a:off x="0" y="1140795"/>
            <a:ext cx="12192000" cy="203023"/>
          </a:xfrm>
          <a:prstGeom prst="rect">
            <a:avLst/>
          </a:prstGeom>
          <a:gradFill flip="none" rotWithShape="1">
            <a:gsLst>
              <a:gs pos="47000">
                <a:srgbClr val="C00000"/>
              </a:gs>
              <a:gs pos="0">
                <a:schemeClr val="tx1"/>
              </a:gs>
              <a:gs pos="74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H"/>
          </a:p>
        </p:txBody>
      </p:sp>
      <p:pic>
        <p:nvPicPr>
          <p:cNvPr id="5" name="Picture 4" descr="A logo with red and black circles&#10;&#10;AI-generated content may be incorrect.">
            <a:extLst>
              <a:ext uri="{FF2B5EF4-FFF2-40B4-BE49-F238E27FC236}">
                <a16:creationId xmlns:a16="http://schemas.microsoft.com/office/drawing/2014/main" id="{68AEB7A5-969B-A57D-E117-332E10B2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129"/>
          <a:stretch/>
        </p:blipFill>
        <p:spPr bwMode="auto">
          <a:xfrm>
            <a:off x="10677525" y="6118049"/>
            <a:ext cx="1162685" cy="586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632BFC-2BA0-3B5C-26CE-EB70AEFD6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9772" y="1825625"/>
            <a:ext cx="3504028" cy="4351338"/>
          </a:xfrm>
        </p:spPr>
        <p:txBody>
          <a:bodyPr>
            <a:normAutofit/>
          </a:bodyPr>
          <a:lstStyle/>
          <a:p>
            <a:r>
              <a:rPr lang="en-GB" dirty="0"/>
              <a:t>Celebrating a year and a decade</a:t>
            </a:r>
          </a:p>
          <a:p>
            <a:r>
              <a:rPr lang="en-GB" dirty="0"/>
              <a:t>5 featured projects</a:t>
            </a:r>
          </a:p>
          <a:p>
            <a:r>
              <a:rPr lang="en-GB" dirty="0"/>
              <a:t>Regionally structured portfolio overview</a:t>
            </a:r>
          </a:p>
          <a:p>
            <a:r>
              <a:rPr lang="en-GB" dirty="0"/>
              <a:t>Focus piece on CREWS funding mechanisms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B88BB-566F-B0FE-2713-681E7FC34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2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40016"/>
                </a:solidFill>
              </a:rPr>
              <a:t>CREWS Annual Report 2025: </a:t>
            </a:r>
            <a:br>
              <a:rPr lang="en-GB" b="1" dirty="0">
                <a:solidFill>
                  <a:srgbClr val="740016"/>
                </a:solidFill>
              </a:rPr>
            </a:br>
            <a:r>
              <a:rPr lang="en-GB" b="1" dirty="0">
                <a:solidFill>
                  <a:srgbClr val="740016"/>
                </a:solidFill>
              </a:rPr>
              <a:t>A decade of delivery</a:t>
            </a:r>
            <a:endParaRPr lang="en-CH" dirty="0">
              <a:solidFill>
                <a:srgbClr val="740016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3A2520-8F32-6524-6B96-2FC84F42F0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6376">
            <a:off x="3798615" y="1930906"/>
            <a:ext cx="3033410" cy="4173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218A29-3738-9A7B-F5FA-1116AF0C2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7524"/>
            <a:ext cx="3277397" cy="46094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8131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FE4FC8-FD9E-9C15-4D66-68D4CDA23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31" y="-178755"/>
            <a:ext cx="10797035" cy="70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23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D4BB8-B49F-7D0C-5F40-AB5832F81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4859-9E95-BDDE-48C6-F7C70953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40016"/>
                </a:solidFill>
              </a:rPr>
              <a:t>A decade of delivery</a:t>
            </a:r>
            <a:endParaRPr lang="en-CH" dirty="0">
              <a:solidFill>
                <a:srgbClr val="74001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8E2A88-89AB-376E-AC8F-41FFD8C2BD3E}"/>
              </a:ext>
            </a:extLst>
          </p:cNvPr>
          <p:cNvSpPr/>
          <p:nvPr/>
        </p:nvSpPr>
        <p:spPr>
          <a:xfrm>
            <a:off x="0" y="1140795"/>
            <a:ext cx="12192000" cy="203023"/>
          </a:xfrm>
          <a:prstGeom prst="rect">
            <a:avLst/>
          </a:prstGeom>
          <a:gradFill flip="none" rotWithShape="1">
            <a:gsLst>
              <a:gs pos="47000">
                <a:srgbClr val="C00000"/>
              </a:gs>
              <a:gs pos="0">
                <a:schemeClr val="tx1"/>
              </a:gs>
              <a:gs pos="74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H"/>
          </a:p>
        </p:txBody>
      </p:sp>
      <p:pic>
        <p:nvPicPr>
          <p:cNvPr id="5" name="Picture 4" descr="A logo with red and black circles&#10;&#10;AI-generated content may be incorrect.">
            <a:extLst>
              <a:ext uri="{FF2B5EF4-FFF2-40B4-BE49-F238E27FC236}">
                <a16:creationId xmlns:a16="http://schemas.microsoft.com/office/drawing/2014/main" id="{3DD198B6-581C-10A2-BBC9-F4BCF1757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129"/>
          <a:stretch/>
        </p:blipFill>
        <p:spPr bwMode="auto">
          <a:xfrm>
            <a:off x="10677525" y="6118049"/>
            <a:ext cx="1162685" cy="586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ADD2C87-EFC6-E639-B120-348B14D39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81" y="1336894"/>
            <a:ext cx="5185037" cy="55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7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75EC7-22A0-E4F0-56BD-543804D92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F9EE1-6D9B-8900-56AF-FBF29415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0" y="1755223"/>
            <a:ext cx="3733800" cy="4561107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How CREWS is transforming the climate finance landscape</a:t>
            </a:r>
          </a:p>
          <a:p>
            <a:r>
              <a:rPr lang="en-GB" dirty="0"/>
              <a:t>CREWS’ multiple financing pathways</a:t>
            </a:r>
          </a:p>
          <a:p>
            <a:r>
              <a:rPr lang="en-GB" dirty="0"/>
              <a:t>Beyond funding: a platform for scaling up </a:t>
            </a:r>
          </a:p>
          <a:p>
            <a:r>
              <a:rPr lang="en-GB" dirty="0"/>
              <a:t>Enabling large-scale investment: CREWS’ de-risking mechanisms</a:t>
            </a:r>
          </a:p>
          <a:p>
            <a:r>
              <a:rPr lang="en-GB" dirty="0"/>
              <a:t>Improving early warning in LDCs and SIDS: looking beyond 2027</a:t>
            </a:r>
          </a:p>
          <a:p>
            <a:r>
              <a:rPr lang="en-GB" dirty="0"/>
              <a:t>Expanding CREWS’ expertise: formalising partnerships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9B513F-BA08-3E9F-ED06-93F5E82704B7}"/>
              </a:ext>
            </a:extLst>
          </p:cNvPr>
          <p:cNvSpPr/>
          <p:nvPr/>
        </p:nvSpPr>
        <p:spPr>
          <a:xfrm>
            <a:off x="0" y="1140795"/>
            <a:ext cx="12192000" cy="203023"/>
          </a:xfrm>
          <a:prstGeom prst="rect">
            <a:avLst/>
          </a:prstGeom>
          <a:gradFill flip="none" rotWithShape="1">
            <a:gsLst>
              <a:gs pos="47000">
                <a:srgbClr val="C00000"/>
              </a:gs>
              <a:gs pos="0">
                <a:schemeClr val="tx1"/>
              </a:gs>
              <a:gs pos="74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H"/>
          </a:p>
        </p:txBody>
      </p:sp>
      <p:pic>
        <p:nvPicPr>
          <p:cNvPr id="5" name="Picture 4" descr="A logo with red and black circles&#10;&#10;AI-generated content may be incorrect.">
            <a:extLst>
              <a:ext uri="{FF2B5EF4-FFF2-40B4-BE49-F238E27FC236}">
                <a16:creationId xmlns:a16="http://schemas.microsoft.com/office/drawing/2014/main" id="{3126D63B-0D1B-0735-2B11-DED96D6A0D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129"/>
          <a:stretch/>
        </p:blipFill>
        <p:spPr bwMode="auto">
          <a:xfrm>
            <a:off x="10677525" y="6118049"/>
            <a:ext cx="1162685" cy="586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4C5F3-538F-13F2-99E3-5C184F52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9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740016"/>
                </a:solidFill>
              </a:rPr>
              <a:t>CREWS as the platform for scaling up early warning systems in LDCs and SIDS</a:t>
            </a:r>
            <a:endParaRPr lang="en-CH" dirty="0">
              <a:solidFill>
                <a:srgbClr val="740016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8E7914D-0156-7D6A-4B8E-02B551E724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r="7834" b="7870"/>
          <a:stretch>
            <a:fillRect/>
          </a:stretch>
        </p:blipFill>
        <p:spPr>
          <a:xfrm>
            <a:off x="390700" y="1324924"/>
            <a:ext cx="5693676" cy="3704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4C0A1-F0EB-7C67-8923-BAF312941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857398"/>
            <a:ext cx="3251200" cy="371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60E98-F9E7-02A0-78FC-974608F3D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B52DEDC-1C70-9D77-C833-5DA9AF5720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7817"/>
            <a:ext cx="3525361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60052-95DB-9985-40F5-C5A87641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40016"/>
                </a:solidFill>
              </a:rPr>
              <a:t>Five featured projects</a:t>
            </a:r>
            <a:endParaRPr lang="en-CH" dirty="0">
              <a:solidFill>
                <a:srgbClr val="74001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E2F318-F0FE-72F3-933E-D6E8107C1A84}"/>
              </a:ext>
            </a:extLst>
          </p:cNvPr>
          <p:cNvSpPr/>
          <p:nvPr/>
        </p:nvSpPr>
        <p:spPr>
          <a:xfrm>
            <a:off x="0" y="1140795"/>
            <a:ext cx="12192000" cy="203023"/>
          </a:xfrm>
          <a:prstGeom prst="rect">
            <a:avLst/>
          </a:prstGeom>
          <a:gradFill flip="none" rotWithShape="1">
            <a:gsLst>
              <a:gs pos="47000">
                <a:srgbClr val="C00000"/>
              </a:gs>
              <a:gs pos="0">
                <a:schemeClr val="tx1"/>
              </a:gs>
              <a:gs pos="74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H"/>
          </a:p>
        </p:txBody>
      </p:sp>
      <p:pic>
        <p:nvPicPr>
          <p:cNvPr id="5" name="Picture 4" descr="A logo with red and black circles&#10;&#10;AI-generated content may be incorrect.">
            <a:extLst>
              <a:ext uri="{FF2B5EF4-FFF2-40B4-BE49-F238E27FC236}">
                <a16:creationId xmlns:a16="http://schemas.microsoft.com/office/drawing/2014/main" id="{DA929CA0-E9E8-3857-E722-1B6C9190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129"/>
          <a:stretch/>
        </p:blipFill>
        <p:spPr bwMode="auto">
          <a:xfrm>
            <a:off x="10677525" y="6118049"/>
            <a:ext cx="1162685" cy="586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FD7523-D17E-B038-C59F-CB29F3E0C2E1}"/>
              </a:ext>
            </a:extLst>
          </p:cNvPr>
          <p:cNvSpPr txBox="1"/>
          <p:nvPr/>
        </p:nvSpPr>
        <p:spPr>
          <a:xfrm>
            <a:off x="1206303" y="2992269"/>
            <a:ext cx="3179298" cy="1938992"/>
          </a:xfrm>
          <a:prstGeom prst="rect">
            <a:avLst/>
          </a:prstGeom>
          <a:solidFill>
            <a:schemeClr val="bg1">
              <a:alpha val="49103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9E001E"/>
                </a:solidFill>
              </a:rPr>
              <a:t>Chad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9E001E"/>
                </a:solidFill>
              </a:rPr>
              <a:t>Malawi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9E001E"/>
                </a:solidFill>
              </a:rPr>
              <a:t>Togo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9E001E"/>
                </a:solidFill>
              </a:rPr>
              <a:t>Southeast Asia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9E001E"/>
                </a:solidFill>
              </a:rPr>
              <a:t>Caribbean 2.0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16FB3C-5F1E-7AFE-BE9C-0FF2ABD32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00" y="1713395"/>
            <a:ext cx="7305001" cy="49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5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9061B-4291-5E5A-5870-76E97A93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BCF5-42FF-E816-4E1F-D36C9C81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40016"/>
                </a:solidFill>
              </a:rPr>
              <a:t>Portfolio overview – by region</a:t>
            </a:r>
            <a:endParaRPr lang="en-CH" dirty="0">
              <a:solidFill>
                <a:srgbClr val="74001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0CC53F-1ED6-5163-8C0E-98E6AFFBDC5A}"/>
              </a:ext>
            </a:extLst>
          </p:cNvPr>
          <p:cNvSpPr/>
          <p:nvPr/>
        </p:nvSpPr>
        <p:spPr>
          <a:xfrm>
            <a:off x="0" y="1140795"/>
            <a:ext cx="12192000" cy="203023"/>
          </a:xfrm>
          <a:prstGeom prst="rect">
            <a:avLst/>
          </a:prstGeom>
          <a:gradFill flip="none" rotWithShape="1">
            <a:gsLst>
              <a:gs pos="47000">
                <a:srgbClr val="C00000"/>
              </a:gs>
              <a:gs pos="0">
                <a:schemeClr val="tx1"/>
              </a:gs>
              <a:gs pos="74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H"/>
          </a:p>
        </p:txBody>
      </p:sp>
      <p:pic>
        <p:nvPicPr>
          <p:cNvPr id="5" name="Picture 4" descr="A logo with red and black circles&#10;&#10;AI-generated content may be incorrect.">
            <a:extLst>
              <a:ext uri="{FF2B5EF4-FFF2-40B4-BE49-F238E27FC236}">
                <a16:creationId xmlns:a16="http://schemas.microsoft.com/office/drawing/2014/main" id="{6E1E5B9B-05E5-ED16-D09D-275C975AD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129"/>
          <a:stretch/>
        </p:blipFill>
        <p:spPr bwMode="auto">
          <a:xfrm>
            <a:off x="10677525" y="6118049"/>
            <a:ext cx="1162685" cy="586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921E86-F9A3-E740-610C-C13DAE0C7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9795"/>
            <a:ext cx="7772400" cy="5494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62984C-3E35-4C82-4E9B-D8DBE4872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798">
            <a:off x="6418443" y="2850261"/>
            <a:ext cx="5895400" cy="32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819AD-BA65-7781-C1FA-7EAF6E754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red and black circles&#10;&#10;AI-generated content may be incorrect.">
            <a:extLst>
              <a:ext uri="{FF2B5EF4-FFF2-40B4-BE49-F238E27FC236}">
                <a16:creationId xmlns:a16="http://schemas.microsoft.com/office/drawing/2014/main" id="{C487DCCB-38FD-AA2F-02AB-B333046FEF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129"/>
          <a:stretch/>
        </p:blipFill>
        <p:spPr bwMode="auto">
          <a:xfrm>
            <a:off x="10677525" y="6118049"/>
            <a:ext cx="1162685" cy="586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2349FF-E2BB-37C9-B396-0DD6D22E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9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en-GB" b="1" dirty="0">
                <a:solidFill>
                  <a:srgbClr val="740016"/>
                </a:solidFill>
              </a:rPr>
              <a:t>CREWS on the global stage in 2025</a:t>
            </a:r>
            <a:endParaRPr lang="en-CH" dirty="0">
              <a:solidFill>
                <a:srgbClr val="74001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317939-8200-1D66-C21F-409DE93A2A23}"/>
              </a:ext>
            </a:extLst>
          </p:cNvPr>
          <p:cNvSpPr/>
          <p:nvPr/>
        </p:nvSpPr>
        <p:spPr>
          <a:xfrm>
            <a:off x="0" y="1140795"/>
            <a:ext cx="12192000" cy="203023"/>
          </a:xfrm>
          <a:prstGeom prst="rect">
            <a:avLst/>
          </a:prstGeom>
          <a:gradFill flip="none" rotWithShape="1">
            <a:gsLst>
              <a:gs pos="47000">
                <a:srgbClr val="C00000"/>
              </a:gs>
              <a:gs pos="0">
                <a:schemeClr val="tx1"/>
              </a:gs>
              <a:gs pos="74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AE527-FFC7-32CD-3EB0-8912999C1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/>
          <a:stretch>
            <a:fillRect/>
          </a:stretch>
        </p:blipFill>
        <p:spPr>
          <a:xfrm>
            <a:off x="1444092" y="1324924"/>
            <a:ext cx="9303816" cy="58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1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2A7A0-34D9-A32B-ED74-CB880DFAC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C764-F9E1-7FE4-8245-10D0846A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40016"/>
                </a:solidFill>
              </a:rPr>
              <a:t>Risk and financial management</a:t>
            </a:r>
            <a:endParaRPr lang="en-CH" dirty="0">
              <a:solidFill>
                <a:srgbClr val="74001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0E3B8B-3554-CE50-9E2A-9778DCF150C5}"/>
              </a:ext>
            </a:extLst>
          </p:cNvPr>
          <p:cNvSpPr/>
          <p:nvPr/>
        </p:nvSpPr>
        <p:spPr>
          <a:xfrm>
            <a:off x="0" y="1140795"/>
            <a:ext cx="12192000" cy="203023"/>
          </a:xfrm>
          <a:prstGeom prst="rect">
            <a:avLst/>
          </a:prstGeom>
          <a:gradFill flip="none" rotWithShape="1">
            <a:gsLst>
              <a:gs pos="47000">
                <a:srgbClr val="C00000"/>
              </a:gs>
              <a:gs pos="0">
                <a:schemeClr val="tx1"/>
              </a:gs>
              <a:gs pos="74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H"/>
          </a:p>
        </p:txBody>
      </p:sp>
      <p:pic>
        <p:nvPicPr>
          <p:cNvPr id="5" name="Picture 4" descr="A logo with red and black circles&#10;&#10;AI-generated content may be incorrect.">
            <a:extLst>
              <a:ext uri="{FF2B5EF4-FFF2-40B4-BE49-F238E27FC236}">
                <a16:creationId xmlns:a16="http://schemas.microsoft.com/office/drawing/2014/main" id="{7B61D564-5FEB-241A-42CF-03631B914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6129"/>
          <a:stretch/>
        </p:blipFill>
        <p:spPr bwMode="auto">
          <a:xfrm>
            <a:off x="10677525" y="6118049"/>
            <a:ext cx="1162685" cy="586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71AE5D-C11D-F653-2D8E-CD50D0600D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8691" b="14947"/>
          <a:stretch>
            <a:fillRect/>
          </a:stretch>
        </p:blipFill>
        <p:spPr>
          <a:xfrm>
            <a:off x="584231" y="1889673"/>
            <a:ext cx="6315198" cy="2976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AD9281-1591-B6FD-8ECF-658DF043C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42" y="1487978"/>
            <a:ext cx="5022668" cy="5216811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3CDFE2A-98CD-21DC-777A-1DCB59C939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607">
            <a:off x="6015084" y="3592616"/>
            <a:ext cx="4443742" cy="282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8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2F777A3B37C245853E6762AE9D7153" ma:contentTypeVersion="23" ma:contentTypeDescription="Create a new document." ma:contentTypeScope="" ma:versionID="3659f515e9f155b527ea781e16e79f37">
  <xsd:schema xmlns:xsd="http://www.w3.org/2001/XMLSchema" xmlns:xs="http://www.w3.org/2001/XMLSchema" xmlns:p="http://schemas.microsoft.com/office/2006/metadata/properties" xmlns:ns2="715fcdb6-58ff-4d84-993c-bb26a5b54815" xmlns:ns3="4dabbe4a-f4cb-4707-b1e1-3d3725ff8567" xmlns:ns4="5968b4ee-7f12-42dc-9764-72d1cdfc0802" targetNamespace="http://schemas.microsoft.com/office/2006/metadata/properties" ma:root="true" ma:fieldsID="20f2479df5cf014b9393526f5131eda1" ns2:_="" ns3:_="" ns4:_="">
    <xsd:import namespace="715fcdb6-58ff-4d84-993c-bb26a5b54815"/>
    <xsd:import namespace="4dabbe4a-f4cb-4707-b1e1-3d3725ff8567"/>
    <xsd:import namespace="5968b4ee-7f12-42dc-9764-72d1cdfc0802"/>
    <xsd:element name="properties">
      <xsd:complexType>
        <xsd:sequence>
          <xsd:element name="documentManagement">
            <xsd:complexType>
              <xsd:all>
                <xsd:element ref="ns2:WMOWFApprovalStatu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DocumentType" minOccurs="0"/>
                <xsd:element ref="ns4:_dlc_DocId" minOccurs="0"/>
                <xsd:element ref="ns4:_dlc_DocIdUrl" minOccurs="0"/>
                <xsd:element ref="ns4:_dlc_DocIdPersistId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cdb6-58ff-4d84-993c-bb26a5b54815" elementFormDefault="qualified">
    <xsd:import namespace="http://schemas.microsoft.com/office/2006/documentManagement/types"/>
    <xsd:import namespace="http://schemas.microsoft.com/office/infopath/2007/PartnerControls"/>
    <xsd:element name="WMOWFApprovalStatus" ma:index="2" nillable="true" ma:displayName="Workflow Approval Status" ma:default="Not Submitted" ma:format="Dropdown" ma:internalName="WMOWFApprovalStatus">
      <xsd:simpleType>
        <xsd:restriction base="dms:Choice">
          <xsd:enumeration value="Not Submitted"/>
          <xsd:enumeration value="Pending for Review"/>
          <xsd:enumeration value="Pending for Consolidation"/>
          <xsd:enumeration value="Pending for Approval"/>
          <xsd:enumeration value="Approved"/>
          <xsd:enumeration value="Rejected by Approver"/>
          <xsd:enumeration value="Cancelled by Requestor"/>
          <xsd:enumeration value="In Progres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bbe4a-f4cb-4707-b1e1-3d3725ff85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ocumentType" ma:index="10" nillable="true" ma:displayName="Document Type" ma:format="Dropdown" ma:internalName="DocumentType">
      <xsd:simpleType>
        <xsd:restriction base="dms:Text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8b4ee-7f12-42dc-9764-72d1cdfc0802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d279bf8c-a4f6-4ae9-8e6e-1434a613324c}" ma:internalName="TaxCatchAll" ma:showField="CatchAllData" ma:web="5968b4ee-7f12-42dc-9764-72d1cdfc08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68b4ee-7f12-42dc-9764-72d1cdfc0802" xsi:nil="true"/>
    <DocumentType xmlns="4dabbe4a-f4cb-4707-b1e1-3d3725ff8567" xsi:nil="true"/>
    <lcf76f155ced4ddcb4097134ff3c332f xmlns="4dabbe4a-f4cb-4707-b1e1-3d3725ff8567">
      <Terms xmlns="http://schemas.microsoft.com/office/infopath/2007/PartnerControls"/>
    </lcf76f155ced4ddcb4097134ff3c332f>
    <WMOWFApprovalStatus xmlns="715fcdb6-58ff-4d84-993c-bb26a5b54815">Not Submitted</WMOWFApprovalStatus>
    <_dlc_DocId xmlns="5968b4ee-7f12-42dc-9764-72d1cdfc0802">WMOCR-1649400501-6761853</_dlc_DocId>
    <_dlc_DocIdUrl xmlns="5968b4ee-7f12-42dc-9764-72d1cdfc0802">
      <Url>https://wmoomm.sharepoint.com/sites/CREWS/_layouts/15/DocIdRedir.aspx?ID=WMOCR-1649400501-6761853</Url>
      <Description>WMOCR-1649400501-6761853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SharedContentType xmlns="Microsoft.SharePoint.Taxonomy.ContentTypeSync" SourceId="92a3b380-abf6-46f2-87bb-c2c114de1c9e" ContentTypeId="0x01" PreviousValue="false"/>
</file>

<file path=customXml/itemProps1.xml><?xml version="1.0" encoding="utf-8"?>
<ds:datastoreItem xmlns:ds="http://schemas.openxmlformats.org/officeDocument/2006/customXml" ds:itemID="{083F07AB-8256-4246-BD98-990C40671E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C9F154-2623-4D27-9253-2B9EB5965E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5fcdb6-58ff-4d84-993c-bb26a5b54815"/>
    <ds:schemaRef ds:uri="4dabbe4a-f4cb-4707-b1e1-3d3725ff8567"/>
    <ds:schemaRef ds:uri="5968b4ee-7f12-42dc-9764-72d1cdfc08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AC2917-648E-444D-B8C7-1283D7E500DC}">
  <ds:schemaRefs>
    <ds:schemaRef ds:uri="http://schemas.microsoft.com/office/2006/documentManagement/types"/>
    <ds:schemaRef ds:uri="715fcdb6-58ff-4d84-993c-bb26a5b54815"/>
    <ds:schemaRef ds:uri="http://schemas.microsoft.com/office/infopath/2007/PartnerControls"/>
    <ds:schemaRef ds:uri="http://schemas.openxmlformats.org/package/2006/metadata/core-properties"/>
    <ds:schemaRef ds:uri="4dabbe4a-f4cb-4707-b1e1-3d3725ff8567"/>
    <ds:schemaRef ds:uri="http://schemas.microsoft.com/office/2006/metadata/properties"/>
    <ds:schemaRef ds:uri="http://purl.org/dc/dcmitype/"/>
    <ds:schemaRef ds:uri="http://purl.org/dc/terms/"/>
    <ds:schemaRef ds:uri="5968b4ee-7f12-42dc-9764-72d1cdfc0802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09ACFDCF-B3B3-42BA-B074-168D894641F0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110D96CE-2DA5-4387-8478-ACDE4E1AC740}">
  <ds:schemaRefs>
    <ds:schemaRef ds:uri="Microsoft.SharePoint.Taxonomy.ContentTypeSync"/>
  </ds:schemaRefs>
</ds:datastoreItem>
</file>

<file path=docMetadata/LabelInfo.xml><?xml version="1.0" encoding="utf-8"?>
<clbl:labelList xmlns:clbl="http://schemas.microsoft.com/office/2020/mipLabelMetadata">
  <clbl:label id="{e962d134-526b-49fe-8fc7-dd80537250d0}" enabled="1" method="Standard" siteId="{eaa6be54-4687-40c4-9827-c044bd8e8d3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2510</TotalTime>
  <Words>208</Words>
  <Application>Microsoft Office PowerPoint</Application>
  <PresentationFormat>Widescreen</PresentationFormat>
  <Paragraphs>38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CREWS Annual Report 2025:  A decade of delivery</vt:lpstr>
      <vt:lpstr>PowerPoint Presentation</vt:lpstr>
      <vt:lpstr>A decade of delivery</vt:lpstr>
      <vt:lpstr>CREWS as the platform for scaling up early warning systems in LDCs and SIDS</vt:lpstr>
      <vt:lpstr>Five featured projects</vt:lpstr>
      <vt:lpstr>Portfolio overview – by region</vt:lpstr>
      <vt:lpstr>CREWS on the global stage in 2025</vt:lpstr>
      <vt:lpstr>Risk and financial management</vt:lpstr>
      <vt:lpstr>PowerPoint Presentation</vt:lpstr>
      <vt:lpstr>A decade of delivery sets strong foundations for the future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Harding</dc:creator>
  <cp:lastModifiedBy>Maria Lourdes Kathleen Macasil</cp:lastModifiedBy>
  <cp:revision>29</cp:revision>
  <dcterms:created xsi:type="dcterms:W3CDTF">2026-01-20T10:36:17Z</dcterms:created>
  <dcterms:modified xsi:type="dcterms:W3CDTF">2026-06-09T16:29:56Z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0x010100752F777A3B37C245853E6762AE9D7153</vt:lpwstr>
  </property>
  <property fmtid="{D5CDD505-2E9C-101B-9397-08002B2CF9AE}" pid="3" name="_dlc_DocIdItemGuid">
    <vt:lpwstr>de13e2a5-84b5-42d0-8fef-481b3e80846f</vt:lpwstr>
  </property>
  <property fmtid="{D5CDD505-2E9C-101B-9397-08002B2CF9AE}" pid="4" name="MediaServiceImageTags">
    <vt:lpwstr/>
  </property>
</Properties>
</file>