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289" r:id="rId5"/>
    <p:sldId id="290" r:id="rId6"/>
    <p:sldId id="292" r:id="rId7"/>
    <p:sldId id="271" r:id="rId8"/>
    <p:sldId id="295" r:id="rId9"/>
    <p:sldId id="283" r:id="rId10"/>
    <p:sldId id="281" r:id="rId11"/>
    <p:sldId id="277" r:id="rId12"/>
    <p:sldId id="284" r:id="rId13"/>
    <p:sldId id="294" r:id="rId14"/>
    <p:sldId id="296" r:id="rId15"/>
    <p:sldId id="275" r:id="rId16"/>
    <p:sldId id="282" r:id="rId17"/>
    <p:sldId id="293" r:id="rId18"/>
    <p:sldId id="272" r:id="rId19"/>
    <p:sldId id="297" r:id="rId20"/>
    <p:sldId id="298" r:id="rId21"/>
    <p:sldId id="299" r:id="rId22"/>
    <p:sldId id="273" r:id="rId23"/>
    <p:sldId id="300" r:id="rId24"/>
    <p:sldId id="301" r:id="rId25"/>
    <p:sldId id="302" r:id="rId26"/>
    <p:sldId id="303" r:id="rId27"/>
    <p:sldId id="286" r:id="rId28"/>
    <p:sldId id="287" r:id="rId29"/>
    <p:sldId id="304" r:id="rId30"/>
    <p:sldId id="305"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45"/>
    <p:restoredTop sz="92100" autoAdjust="0"/>
  </p:normalViewPr>
  <p:slideViewPr>
    <p:cSldViewPr>
      <p:cViewPr>
        <p:scale>
          <a:sx n="46" d="100"/>
          <a:sy n="46" d="100"/>
        </p:scale>
        <p:origin x="-2016" y="-858"/>
      </p:cViewPr>
      <p:guideLst>
        <p:guide orient="horz" pos="2880"/>
        <p:guide pos="2160"/>
      </p:guideLst>
    </p:cSldViewPr>
  </p:slideViewPr>
  <p:notesTextViewPr>
    <p:cViewPr>
      <p:scale>
        <a:sx n="100" d="100"/>
        <a:sy n="100" d="100"/>
      </p:scale>
      <p:origin x="0" y="0"/>
    </p:cViewPr>
  </p:notesTextViewPr>
  <p:notesViewPr>
    <p:cSldViewPr showGuides="1">
      <p:cViewPr varScale="1">
        <p:scale>
          <a:sx n="35" d="100"/>
          <a:sy n="35" d="100"/>
        </p:scale>
        <p:origin x="-2453" y="-86"/>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530" y="1"/>
            <a:ext cx="2946058" cy="496100"/>
          </a:xfrm>
          <a:prstGeom prst="rect">
            <a:avLst/>
          </a:prstGeom>
        </p:spPr>
        <p:txBody>
          <a:bodyPr vert="horz" lIns="91440" tIns="45720" rIns="91440" bIns="45720" rtlCol="0"/>
          <a:lstStyle>
            <a:lvl1pPr algn="r">
              <a:defRPr sz="1200"/>
            </a:lvl1pPr>
          </a:lstStyle>
          <a:p>
            <a:fld id="{C668F822-BD91-4F28-89C1-BF3F8A6D85CE}" type="datetimeFigureOut">
              <a:rPr lang="en-US" smtClean="0"/>
              <a:t>10/06/2020</a:t>
            </a:fld>
            <a:endParaRPr lang="en-US"/>
          </a:p>
        </p:txBody>
      </p:sp>
      <p:sp>
        <p:nvSpPr>
          <p:cNvPr id="4" name="Footer Placeholder 3"/>
          <p:cNvSpPr>
            <a:spLocks noGrp="1"/>
          </p:cNvSpPr>
          <p:nvPr>
            <p:ph type="ftr" sz="quarter" idx="2"/>
          </p:nvPr>
        </p:nvSpPr>
        <p:spPr>
          <a:xfrm>
            <a:off x="0" y="9428221"/>
            <a:ext cx="2946058" cy="4961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530" y="9428221"/>
            <a:ext cx="2946058" cy="496100"/>
          </a:xfrm>
          <a:prstGeom prst="rect">
            <a:avLst/>
          </a:prstGeom>
        </p:spPr>
        <p:txBody>
          <a:bodyPr vert="horz" lIns="91440" tIns="45720" rIns="91440" bIns="45720" rtlCol="0" anchor="b"/>
          <a:lstStyle>
            <a:lvl1pPr algn="r">
              <a:defRPr sz="1200"/>
            </a:lvl1pPr>
          </a:lstStyle>
          <a:p>
            <a:fld id="{D497BE04-47B0-473F-ADF3-6D06E409F996}" type="slidenum">
              <a:rPr lang="en-US" smtClean="0"/>
              <a:t>‹#›</a:t>
            </a:fld>
            <a:endParaRPr lang="en-US"/>
          </a:p>
        </p:txBody>
      </p:sp>
    </p:spTree>
    <p:extLst>
      <p:ext uri="{BB962C8B-B14F-4D97-AF65-F5344CB8AC3E}">
        <p14:creationId xmlns:p14="http://schemas.microsoft.com/office/powerpoint/2010/main" val="1986614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836" y="0"/>
            <a:ext cx="2945659" cy="496332"/>
          </a:xfrm>
          <a:prstGeom prst="rect">
            <a:avLst/>
          </a:prstGeom>
        </p:spPr>
        <p:txBody>
          <a:bodyPr vert="horz" lIns="91440" tIns="45720" rIns="91440" bIns="45720" rtlCol="0"/>
          <a:lstStyle>
            <a:lvl1pPr algn="r">
              <a:defRPr sz="1200"/>
            </a:lvl1pPr>
          </a:lstStyle>
          <a:p>
            <a:fld id="{A1A4D233-1480-4C7A-8707-B75AFE8C5191}" type="datetimeFigureOut">
              <a:rPr lang="en-US" smtClean="0"/>
              <a:t>10/06/2020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009"/>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836" y="9428009"/>
            <a:ext cx="2945659" cy="496332"/>
          </a:xfrm>
          <a:prstGeom prst="rect">
            <a:avLst/>
          </a:prstGeom>
        </p:spPr>
        <p:txBody>
          <a:bodyPr vert="horz" lIns="91440" tIns="45720" rIns="91440" bIns="45720" rtlCol="0" anchor="b"/>
          <a:lstStyle>
            <a:lvl1pPr algn="r">
              <a:defRPr sz="1200"/>
            </a:lvl1pPr>
          </a:lstStyle>
          <a:p>
            <a:fld id="{DD7161D8-9CCD-4CA8-84D2-1E46DE8B18A9}" type="slidenum">
              <a:rPr lang="en-US" smtClean="0"/>
              <a:t>‹#›</a:t>
            </a:fld>
            <a:endParaRPr lang="en-US"/>
          </a:p>
        </p:txBody>
      </p:sp>
    </p:spTree>
    <p:extLst>
      <p:ext uri="{BB962C8B-B14F-4D97-AF65-F5344CB8AC3E}">
        <p14:creationId xmlns:p14="http://schemas.microsoft.com/office/powerpoint/2010/main" val="254609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12</a:t>
            </a:fld>
            <a:endParaRPr lang="en-US"/>
          </a:p>
        </p:txBody>
      </p:sp>
    </p:spTree>
    <p:extLst>
      <p:ext uri="{BB962C8B-B14F-4D97-AF65-F5344CB8AC3E}">
        <p14:creationId xmlns:p14="http://schemas.microsoft.com/office/powerpoint/2010/main" val="2453384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13</a:t>
            </a:fld>
            <a:endParaRPr lang="en-US"/>
          </a:p>
        </p:txBody>
      </p:sp>
    </p:spTree>
    <p:extLst>
      <p:ext uri="{BB962C8B-B14F-4D97-AF65-F5344CB8AC3E}">
        <p14:creationId xmlns:p14="http://schemas.microsoft.com/office/powerpoint/2010/main" val="3523119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r>
              <a:rPr lang="en-US" sz="1200" kern="1200" dirty="0">
                <a:solidFill>
                  <a:schemeClr val="tx1"/>
                </a:solidFill>
                <a:effectLst/>
                <a:latin typeface="+mn-lt"/>
                <a:ea typeface="+mn-ea"/>
                <a:cs typeface="+mn-cs"/>
              </a:rPr>
              <a:t>Slide 15 – Caribbean progress by outputs</a:t>
            </a:r>
          </a:p>
          <a:p>
            <a:r>
              <a:rPr lang="en-US" sz="1200" kern="1200" dirty="0">
                <a:solidFill>
                  <a:schemeClr val="tx1"/>
                </a:solidFill>
                <a:effectLst/>
                <a:latin typeface="+mn-lt"/>
                <a:ea typeface="+mn-ea"/>
                <a:cs typeface="+mn-cs"/>
              </a:rPr>
              <a:t>One of the key achievements the last few months is the 4-day virtual Impact-based forecasting and risk scenario workshop for the Hydromet &amp; Disaster Management communities, inclusive of gender bureaus and the private sector generated a number of quick wins, including greater involvement of practitioners in all communities, an increased appetite to better understand and support the initiative, and greater visibility for CREWS and its partners.  18 countries were represented, with 93 people, 25% of which were women, including heads of the NDMOs of Barbados &amp; St. Vincent &amp; the Grenadines; and Caribbean Met Organization.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CMO is working with the CARICOM (Caribbean Community) Office of Legal Counsel as well as the Organization of Eastern Caribbean States (OECS) to develop a template Meteorological Bill expected to be adapted two countries; The </a:t>
            </a:r>
            <a:r>
              <a:rPr lang="en-US" sz="1200" kern="1200" dirty="0" err="1">
                <a:solidFill>
                  <a:schemeClr val="tx1"/>
                </a:solidFill>
                <a:effectLst/>
                <a:latin typeface="+mn-lt"/>
                <a:ea typeface="+mn-ea"/>
                <a:cs typeface="+mn-cs"/>
              </a:rPr>
              <a:t>ToRs</a:t>
            </a:r>
            <a:r>
              <a:rPr lang="en-US" sz="1200" kern="1200" dirty="0">
                <a:solidFill>
                  <a:schemeClr val="tx1"/>
                </a:solidFill>
                <a:effectLst/>
                <a:latin typeface="+mn-lt"/>
                <a:ea typeface="+mn-ea"/>
                <a:cs typeface="+mn-cs"/>
              </a:rPr>
              <a:t> have been finalized and a call for an Expression of Interest has been issued. </a:t>
            </a:r>
          </a:p>
          <a:p>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Finalisation</a:t>
            </a:r>
            <a:r>
              <a:rPr lang="en-US" sz="1200" kern="1200" dirty="0">
                <a:solidFill>
                  <a:schemeClr val="tx1"/>
                </a:solidFill>
                <a:effectLst/>
                <a:latin typeface="+mn-lt"/>
                <a:ea typeface="+mn-ea"/>
                <a:cs typeface="+mn-cs"/>
              </a:rPr>
              <a:t> of the </a:t>
            </a:r>
            <a:r>
              <a:rPr lang="en-US" sz="1200" kern="1200" dirty="0" err="1">
                <a:solidFill>
                  <a:schemeClr val="tx1"/>
                </a:solidFill>
                <a:effectLst/>
                <a:latin typeface="+mn-lt"/>
                <a:ea typeface="+mn-ea"/>
                <a:cs typeface="+mn-cs"/>
              </a:rPr>
              <a:t>ToR</a:t>
            </a:r>
            <a:r>
              <a:rPr lang="en-US" sz="1200" kern="1200" dirty="0">
                <a:solidFill>
                  <a:schemeClr val="tx1"/>
                </a:solidFill>
                <a:effectLst/>
                <a:latin typeface="+mn-lt"/>
                <a:ea typeface="+mn-ea"/>
                <a:cs typeface="+mn-cs"/>
              </a:rPr>
              <a:t> develop 8 (NS-FWCS) and their Action Plans is on-going for 8 countries (including Anguilla, Antigua and Barbuda, Dominica, Grenada, Guyana, Jamaica, St. Kitts and Nevis, St Vincent and the Grenadines)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is also continued support for the Caribbean Climate Outlook Forum (</a:t>
            </a:r>
            <a:r>
              <a:rPr lang="en-US" sz="1200" kern="1200" dirty="0" err="1">
                <a:solidFill>
                  <a:schemeClr val="tx1"/>
                </a:solidFill>
                <a:effectLst/>
                <a:latin typeface="+mn-lt"/>
                <a:ea typeface="+mn-ea"/>
                <a:cs typeface="+mn-cs"/>
              </a:rPr>
              <a:t>CariCOF</a:t>
            </a:r>
            <a:r>
              <a:rPr lang="en-US" sz="1200" kern="1200" dirty="0">
                <a:solidFill>
                  <a:schemeClr val="tx1"/>
                </a:solidFill>
                <a:effectLst/>
                <a:latin typeface="+mn-lt"/>
                <a:ea typeface="+mn-ea"/>
                <a:cs typeface="+mn-cs"/>
              </a:rPr>
              <a:t>) - a face to face wet season </a:t>
            </a:r>
            <a:r>
              <a:rPr lang="en-US" sz="1200" kern="1200" dirty="0" err="1">
                <a:solidFill>
                  <a:schemeClr val="tx1"/>
                </a:solidFill>
                <a:effectLst/>
                <a:latin typeface="+mn-lt"/>
                <a:ea typeface="+mn-ea"/>
                <a:cs typeface="+mn-cs"/>
              </a:rPr>
              <a:t>CariCOF</a:t>
            </a:r>
            <a:r>
              <a:rPr lang="en-US" sz="1200" kern="1200" dirty="0">
                <a:solidFill>
                  <a:schemeClr val="tx1"/>
                </a:solidFill>
                <a:effectLst/>
                <a:latin typeface="+mn-lt"/>
                <a:ea typeface="+mn-ea"/>
                <a:cs typeface="+mn-cs"/>
              </a:rPr>
              <a:t> was originally planned to take place in Saint Lucia – but this was re-scaled and conducted virtually last month.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DONNA – do we have complementary info on CARICOF)</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agreement with CDEMA which seeks to strengthen preparedness and response plans should be in place shortly.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implementation of a River Flood Forecasting System (RFFS) in Hispaniola, coupled with the Haiti Dominican Republic Flash Flood Guidance System and the Coastal Inundation Forecasting Project in the is continuing as planned. Two new partners, Brigham Young University (BYU) and the National Institute of Hydraulic Resources (INDRHI), have been engaged to assist in developing the system and carrying out a series of trainings and capacity building activities.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While we are in the Caribbean (and even though it is not on the presentation) – would like to provide an update on the Haiti project, the funds for which were received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May.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have held several discussions with the colleagues from the World Bank concretizing deliverables/achievements from other donor funded projects to ensure results (and lessons learnt) will be factored into priority activities for CREWS Haiti.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Priorities agreed to under the nearly finalized National Strategic, funded by the Canada Haiti project, and outputs of the consultations with the WB will inform the Project kick-off meeting - being planned for July/August (a virtual meeting as we do not anticipate any opening up of borders or vast improvement in local situation).  The goal of the meeting is to develop a comprehensive implementation plan, in collaboration with international, regional and national partners.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efforts are supported by a local hire who is also funded through the Canada project.  </a:t>
            </a: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indent="0" rtl="0" fontAlgn="base">
              <a:buFont typeface="Arial" panose="020B0604020202020204" pitchFamily="34" charset="0"/>
              <a:buNone/>
            </a:pPr>
            <a:endParaRPr lang="en-US" sz="1000" b="0" i="0" kern="1200" dirty="0">
              <a:solidFill>
                <a:schemeClr val="tx1"/>
              </a:solidFill>
              <a:effectLst/>
              <a:latin typeface="+mn-lt"/>
              <a:ea typeface="+mn-ea"/>
              <a:cs typeface="+mn-cs"/>
            </a:endParaRP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Delays were experienced in executing several planned face to face meetings and workshops; including the engagement of experts to develop NSPs and Met Bills.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Some workshops, </a:t>
            </a:r>
            <a:r>
              <a:rPr lang="en-US" sz="1000" b="0" i="0" kern="1200" baseline="0" dirty="0">
                <a:solidFill>
                  <a:schemeClr val="tx1"/>
                </a:solidFill>
                <a:effectLst/>
                <a:latin typeface="+mn-lt"/>
                <a:ea typeface="+mn-ea"/>
                <a:cs typeface="+mn-cs"/>
              </a:rPr>
              <a:t>as </a:t>
            </a:r>
            <a:r>
              <a:rPr lang="en-US" sz="1000" b="0" i="0" kern="1200" dirty="0">
                <a:solidFill>
                  <a:schemeClr val="tx1"/>
                </a:solidFill>
                <a:effectLst/>
                <a:latin typeface="+mn-lt"/>
                <a:ea typeface="+mn-ea"/>
                <a:cs typeface="+mn-cs"/>
              </a:rPr>
              <a:t>previously mentioned (</a:t>
            </a:r>
            <a:r>
              <a:rPr lang="en-US" sz="1000" b="0" i="0" kern="1200" dirty="0" err="1">
                <a:solidFill>
                  <a:schemeClr val="tx1"/>
                </a:solidFill>
                <a:effectLst/>
                <a:latin typeface="+mn-lt"/>
                <a:ea typeface="+mn-ea"/>
                <a:cs typeface="+mn-cs"/>
              </a:rPr>
              <a:t>CariCOF</a:t>
            </a:r>
            <a:r>
              <a:rPr lang="en-US" sz="1000" b="0" i="0" kern="1200" dirty="0">
                <a:solidFill>
                  <a:schemeClr val="tx1"/>
                </a:solidFill>
                <a:effectLst/>
                <a:latin typeface="+mn-lt"/>
                <a:ea typeface="+mn-ea"/>
                <a:cs typeface="+mn-cs"/>
              </a:rPr>
              <a:t> and IBF workshop),</a:t>
            </a:r>
            <a:r>
              <a:rPr lang="en-US" sz="1000" b="0" i="0" kern="1200" baseline="0" dirty="0">
                <a:solidFill>
                  <a:schemeClr val="tx1"/>
                </a:solidFill>
                <a:effectLst/>
                <a:latin typeface="+mn-lt"/>
                <a:ea typeface="+mn-ea"/>
                <a:cs typeface="+mn-cs"/>
              </a:rPr>
              <a:t> have </a:t>
            </a:r>
            <a:r>
              <a:rPr lang="en-US" sz="1000" b="0" i="0" kern="1200" dirty="0">
                <a:solidFill>
                  <a:schemeClr val="tx1"/>
                </a:solidFill>
                <a:effectLst/>
                <a:latin typeface="+mn-lt"/>
                <a:ea typeface="+mn-ea"/>
                <a:cs typeface="+mn-cs"/>
              </a:rPr>
              <a:t>been re-scaled and delivered via virtual platforms</a:t>
            </a: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indent="0" rtl="0" fontAlgn="base">
              <a:buFont typeface="Arial" panose="020B0604020202020204" pitchFamily="34" charset="0"/>
              <a:buNone/>
            </a:pPr>
            <a:endParaRPr lang="en-US" sz="1000" b="0" i="0" kern="1200" dirty="0">
              <a:solidFill>
                <a:schemeClr val="tx1"/>
              </a:solidFill>
              <a:effectLst/>
              <a:latin typeface="+mn-lt"/>
              <a:ea typeface="+mn-ea"/>
              <a:cs typeface="+mn-cs"/>
            </a:endParaRP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r>
              <a:rPr lang="en-US" sz="1200" kern="1200" dirty="0">
                <a:solidFill>
                  <a:schemeClr val="tx1"/>
                </a:solidFill>
                <a:effectLst/>
                <a:latin typeface="+mn-lt"/>
                <a:ea typeface="+mn-ea"/>
                <a:cs typeface="+mn-cs"/>
              </a:rPr>
              <a:t>Papua New Guinea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procurement of computer equipment and vehicle has started.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remote sensing products from the WMO Space-based Weather &amp; Climate Extreme Monitoring Demonstration Project were introduced to stakeholders in PNG and include satellite-based precipitation estimates and several drought indices.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PNG National Weather Service has also issued its first seasonal forecast incorporating BoM climate model (ACCESS-S).</a:t>
            </a:r>
          </a:p>
          <a:p>
            <a:pPr marL="0" lvl="0" indent="0" algn="l" rtl="0">
              <a:lnSpc>
                <a:spcPct val="100000"/>
              </a:lnSpc>
              <a:spcBef>
                <a:spcPts val="0"/>
              </a:spcBef>
              <a:spcAft>
                <a:spcPts val="0"/>
              </a:spcAft>
              <a:buClr>
                <a:schemeClr val="dk1"/>
              </a:buClr>
              <a:buSzPts val="1400"/>
              <a:buFont typeface="Arial"/>
              <a:buNone/>
            </a:pPr>
            <a:endParaRPr lang="en-US" sz="1000" dirty="0"/>
          </a:p>
          <a:p>
            <a:r>
              <a:rPr lang="en-US" sz="1200" kern="1200" dirty="0">
                <a:solidFill>
                  <a:schemeClr val="tx1"/>
                </a:solidFill>
                <a:effectLst/>
                <a:latin typeface="+mn-lt"/>
                <a:ea typeface="+mn-ea"/>
                <a:cs typeface="+mn-cs"/>
              </a:rPr>
              <a:t>In the Pacific: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Tuvalu:  The national strategic plan has been endorsed by the met service; their Meteorological Bill is now ready for presentation to Parliament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Kiribati:  the development of National Strategic Plan and Framework for Weather and Climate Services is ongoing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Fiji:  procurement of the HPC servers for RSMC </a:t>
            </a:r>
            <a:r>
              <a:rPr lang="en-US" sz="1200" kern="1200" dirty="0" err="1">
                <a:solidFill>
                  <a:schemeClr val="tx1"/>
                </a:solidFill>
                <a:effectLst/>
                <a:latin typeface="+mn-lt"/>
                <a:ea typeface="+mn-ea"/>
                <a:cs typeface="+mn-cs"/>
              </a:rPr>
              <a:t>Nadi</a:t>
            </a:r>
            <a:r>
              <a:rPr lang="en-US" sz="1200" kern="1200" dirty="0">
                <a:solidFill>
                  <a:schemeClr val="tx1"/>
                </a:solidFill>
                <a:effectLst/>
                <a:latin typeface="+mn-lt"/>
                <a:ea typeface="+mn-ea"/>
                <a:cs typeface="+mn-cs"/>
              </a:rPr>
              <a:t> has been completed, they are expected to be delivered shortly (training is pending due to travel restrictions)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Training on the radar data ingestion for Fiji FFGS is on-going but was delayed due to COVID-19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Agreement with Met Service New Zealand to provide 10 in-country training on Severe Weather Forecasting has been finalized and is expected to start as soon as travel restrictions are lifted.  (10 countries Cook Islands, Fiji, Kiribati, Niue, Samoa, Solomon Islands, Tuvalu, Tonga, Vanuatu, and Nauru)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Agreement with the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Asian Disaster Preparedness Centre (ADPC) to conduct MHEWS assessments in the Cook Islands, Fiji, Kiribati, Nauru, Niue, Tokelau, and Tuvalu is in place.  Remote consultations and desk studies are on-going.</a:t>
            </a: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sz="1000"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sz="1000"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r>
              <a:rPr lang="en-US" sz="1000" dirty="0"/>
              <a:t>Pacific:</a:t>
            </a:r>
          </a:p>
          <a:p>
            <a:pPr rtl="0" fontAlgn="base"/>
            <a:r>
              <a:rPr lang="en-US" sz="1000" b="0" i="0" kern="1200" dirty="0">
                <a:solidFill>
                  <a:schemeClr val="tx1"/>
                </a:solidFill>
                <a:effectLst/>
                <a:latin typeface="+mn-lt"/>
                <a:ea typeface="+mn-ea"/>
                <a:cs typeface="+mn-cs"/>
              </a:rPr>
              <a:t>COVID-19 and related travel restrictions are causing significant delay in the implementation of activities: </a:t>
            </a:r>
          </a:p>
          <a:p>
            <a:pPr rtl="0" fontAlgn="base"/>
            <a:r>
              <a:rPr lang="en-US" sz="1000" b="0" i="0" kern="1200" dirty="0">
                <a:solidFill>
                  <a:schemeClr val="tx1"/>
                </a:solidFill>
                <a:effectLst/>
                <a:latin typeface="+mn-lt"/>
                <a:ea typeface="+mn-ea"/>
                <a:cs typeface="+mn-cs"/>
              </a:rPr>
              <a:t> </a:t>
            </a:r>
          </a:p>
          <a:p>
            <a:pPr marL="171450" indent="-171450" fontAlgn="base">
              <a:buFont typeface="Arial"/>
              <a:buChar char="•"/>
            </a:pPr>
            <a:r>
              <a:rPr lang="en-US" sz="1000" b="0" i="0" kern="1200" dirty="0">
                <a:solidFill>
                  <a:schemeClr val="tx1"/>
                </a:solidFill>
                <a:effectLst/>
                <a:latin typeface="+mn-lt"/>
                <a:ea typeface="+mn-ea"/>
                <a:cs typeface="+mn-cs"/>
              </a:rPr>
              <a:t>Impact-based coastal inundation forecasting in Tuvalu and Kiribati: SPC is not able to travel to install the wave buoys procured in the previous reporting period, nor carry out the necessary capacity building.</a:t>
            </a:r>
            <a:r>
              <a:rPr lang="en-US" sz="1000" dirty="0"/>
              <a:t> Field work </a:t>
            </a:r>
            <a:r>
              <a:rPr lang="en-US" dirty="0"/>
              <a:t>to establish baseline data including land elevation </a:t>
            </a:r>
            <a:r>
              <a:rPr lang="en-US" sz="1000" dirty="0"/>
              <a:t>originally scheduled for March 2020 is still pending.</a:t>
            </a:r>
            <a:endParaRPr lang="en-US" b="0" i="0" kern="1200" dirty="0">
              <a:solidFill>
                <a:schemeClr val="tx1"/>
              </a:solidFill>
              <a:effectLst/>
              <a:latin typeface="+mn-lt"/>
              <a:cs typeface="Calibri"/>
            </a:endParaRPr>
          </a:p>
          <a:p>
            <a:pPr marL="0" indent="0" rtl="0" fontAlgn="base">
              <a:buFontTx/>
              <a:buNone/>
            </a:pPr>
            <a:r>
              <a:rPr lang="en-US" sz="1000" b="0" i="0" kern="1200" dirty="0">
                <a:solidFill>
                  <a:schemeClr val="tx1"/>
                </a:solidFill>
                <a:effectLst/>
                <a:latin typeface="+mn-lt"/>
                <a:ea typeface="+mn-ea"/>
                <a:cs typeface="+mn-cs"/>
              </a:rPr>
              <a:t> </a:t>
            </a:r>
          </a:p>
          <a:p>
            <a:pPr marL="171450" indent="-171450" rtl="0" fontAlgn="base">
              <a:buFontTx/>
              <a:buChar char="-"/>
            </a:pPr>
            <a:r>
              <a:rPr lang="en-US" sz="1000" b="0" i="0" kern="1200" dirty="0">
                <a:solidFill>
                  <a:schemeClr val="tx1"/>
                </a:solidFill>
                <a:effectLst/>
                <a:latin typeface="+mn-lt"/>
                <a:ea typeface="+mn-ea"/>
                <a:cs typeface="+mn-cs"/>
              </a:rPr>
              <a:t>SPREP community based EWS: Travel restrictions are delaying the implementation of the project, including the jump-start workshop in Federated States of Micronesia. The planned IT workshop is also on hold until travel restrictions are lifted  </a:t>
            </a:r>
          </a:p>
          <a:p>
            <a:pPr marL="171450" indent="-171450" rtl="0" fontAlgn="base">
              <a:buFontTx/>
              <a:buChar char="-"/>
            </a:pPr>
            <a:endParaRPr lang="en-US" sz="1000" b="0" i="0" kern="1200" dirty="0">
              <a:solidFill>
                <a:schemeClr val="tx1"/>
              </a:solidFill>
              <a:effectLst/>
              <a:latin typeface="+mn-lt"/>
              <a:ea typeface="+mn-ea"/>
              <a:cs typeface="+mn-cs"/>
            </a:endParaRPr>
          </a:p>
          <a:p>
            <a:pPr marL="171450" indent="-171450" rtl="0" fontAlgn="base">
              <a:buFontTx/>
              <a:buChar char="-"/>
            </a:pPr>
            <a:r>
              <a:rPr lang="en-US" sz="1000" b="0" i="0" kern="1200" dirty="0">
                <a:solidFill>
                  <a:schemeClr val="tx1"/>
                </a:solidFill>
                <a:effectLst/>
                <a:latin typeface="+mn-lt"/>
                <a:ea typeface="+mn-ea"/>
                <a:cs typeface="+mn-cs"/>
              </a:rPr>
              <a:t>National Impact-based forecasting workshop in Solomon Islands: postponed from June until October 2020. Pending lift of travel restrictions.  </a:t>
            </a:r>
          </a:p>
          <a:p>
            <a:pPr marL="171450" indent="-171450" rtl="0" fontAlgn="base">
              <a:buFontTx/>
              <a:buChar char="-"/>
            </a:pPr>
            <a:endParaRPr lang="en-US" sz="10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800" dirty="0"/>
              <a:t>PNG: </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800" dirty="0"/>
              <a:t>COVID-19 has caused some delays. </a:t>
            </a:r>
            <a:r>
              <a:rPr lang="en-US" sz="1000" kern="1200" dirty="0">
                <a:solidFill>
                  <a:schemeClr val="tx1"/>
                </a:solidFill>
                <a:effectLst/>
                <a:latin typeface="+mn-lt"/>
                <a:ea typeface="+mn-ea"/>
                <a:cs typeface="+mn-cs"/>
              </a:rPr>
              <a:t>3rd CREWS-PNG workshop tentatively planned to be held in Port Moresby, PNG in  May 2020 but  due to impact of the COVID-19, this workshop and subsequent consultations / training postponed for 6 months. However, fortnightly virtual meeting of project partners has commenced. Rate of delivery should be changed to medium (yellow) due to COVID-19. However, the weather and climate modeling being done by BoM has continued.</a:t>
            </a:r>
            <a:endParaRPr lang="en-US" sz="800" dirty="0"/>
          </a:p>
          <a:p>
            <a:pPr marL="0" indent="0" rtl="0" fontAlgn="base">
              <a:buFontTx/>
              <a:buNone/>
            </a:pPr>
            <a:endParaRPr lang="en-US" sz="1000" b="0" i="0" kern="1200" dirty="0">
              <a:solidFill>
                <a:schemeClr val="tx1"/>
              </a:solidFill>
              <a:effectLst/>
              <a:latin typeface="+mn-lt"/>
              <a:ea typeface="+mn-ea"/>
              <a:cs typeface="+mn-cs"/>
            </a:endParaRPr>
          </a:p>
          <a:p>
            <a:endParaRPr lang="en-US" sz="1000" dirty="0"/>
          </a:p>
          <a:p>
            <a:endParaRPr lang="en-US" sz="1000"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extLst>
      <p:ext uri="{BB962C8B-B14F-4D97-AF65-F5344CB8AC3E}">
        <p14:creationId xmlns:p14="http://schemas.microsoft.com/office/powerpoint/2010/main" val="761458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extLst>
      <p:ext uri="{BB962C8B-B14F-4D97-AF65-F5344CB8AC3E}">
        <p14:creationId xmlns:p14="http://schemas.microsoft.com/office/powerpoint/2010/main" val="761458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25</a:t>
            </a:fld>
            <a:endParaRPr lang="en-US"/>
          </a:p>
        </p:txBody>
      </p:sp>
    </p:spTree>
    <p:extLst>
      <p:ext uri="{BB962C8B-B14F-4D97-AF65-F5344CB8AC3E}">
        <p14:creationId xmlns:p14="http://schemas.microsoft.com/office/powerpoint/2010/main" val="1616521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26</a:t>
            </a:fld>
            <a:endParaRPr lang="en-US"/>
          </a:p>
        </p:txBody>
      </p:sp>
    </p:spTree>
    <p:extLst>
      <p:ext uri="{BB962C8B-B14F-4D97-AF65-F5344CB8AC3E}">
        <p14:creationId xmlns:p14="http://schemas.microsoft.com/office/powerpoint/2010/main" val="1616521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27</a:t>
            </a:fld>
            <a:endParaRPr lang="en-US"/>
          </a:p>
        </p:txBody>
      </p:sp>
    </p:spTree>
    <p:extLst>
      <p:ext uri="{BB962C8B-B14F-4D97-AF65-F5344CB8AC3E}">
        <p14:creationId xmlns:p14="http://schemas.microsoft.com/office/powerpoint/2010/main" val="161652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r>
              <a:rPr lang="en-US" dirty="0"/>
              <a:t>In addition to this map: </a:t>
            </a:r>
          </a:p>
          <a:p>
            <a:pPr marL="0" lvl="0" indent="0" algn="l" rtl="0">
              <a:lnSpc>
                <a:spcPct val="100000"/>
              </a:lnSpc>
              <a:spcBef>
                <a:spcPts val="0"/>
              </a:spcBef>
              <a:spcAft>
                <a:spcPts val="0"/>
              </a:spcAft>
              <a:buClr>
                <a:schemeClr val="dk1"/>
              </a:buClr>
              <a:buSzPts val="1400"/>
              <a:buFont typeface="Arial"/>
              <a:buNone/>
            </a:pPr>
            <a:r>
              <a:rPr lang="en-US" dirty="0"/>
              <a:t>Chad, Sierra Leone and Togo are also receiving specific CREWS support</a:t>
            </a:r>
          </a:p>
          <a:p>
            <a:pPr marL="0" lvl="0" indent="0" algn="l" rtl="0">
              <a:lnSpc>
                <a:spcPct val="100000"/>
              </a:lnSpc>
              <a:spcBef>
                <a:spcPts val="0"/>
              </a:spcBef>
              <a:spcAft>
                <a:spcPts val="0"/>
              </a:spcAft>
              <a:buClr>
                <a:schemeClr val="dk1"/>
              </a:buClr>
              <a:buSzPts val="1400"/>
              <a:buFont typeface="Arial"/>
              <a:buNone/>
            </a:pPr>
            <a:r>
              <a:rPr lang="en-US" dirty="0"/>
              <a:t>SWIO (Comoros, Madagascar, Mauritius, Mozambique, Seychelles) is pipeline</a:t>
            </a:r>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010b8380_0_2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59010b8380_0_228:notes"/>
          <p:cNvSpPr txBox="1">
            <a:spLocks noGrp="1"/>
          </p:cNvSpPr>
          <p:nvPr>
            <p:ph type="body" idx="1"/>
          </p:nvPr>
        </p:nvSpPr>
        <p:spPr>
          <a:xfrm>
            <a:off x="679768" y="4715154"/>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275" name="Google Shape;275;g59010b8380_0_228:notes"/>
          <p:cNvSpPr txBox="1">
            <a:spLocks noGrp="1"/>
          </p:cNvSpPr>
          <p:nvPr>
            <p:ph type="sldNum" idx="12"/>
          </p:nvPr>
        </p:nvSpPr>
        <p:spPr>
          <a:xfrm>
            <a:off x="3850443" y="9428584"/>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6</a:t>
            </a:fld>
            <a:endParaRPr lang="en-US"/>
          </a:p>
        </p:txBody>
      </p:sp>
    </p:spTree>
    <p:extLst>
      <p:ext uri="{BB962C8B-B14F-4D97-AF65-F5344CB8AC3E}">
        <p14:creationId xmlns:p14="http://schemas.microsoft.com/office/powerpoint/2010/main" val="341039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7</a:t>
            </a:fld>
            <a:endParaRPr lang="en-US"/>
          </a:p>
        </p:txBody>
      </p:sp>
    </p:spTree>
    <p:extLst>
      <p:ext uri="{BB962C8B-B14F-4D97-AF65-F5344CB8AC3E}">
        <p14:creationId xmlns:p14="http://schemas.microsoft.com/office/powerpoint/2010/main" val="2459043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8</a:t>
            </a:fld>
            <a:endParaRPr lang="en-US"/>
          </a:p>
        </p:txBody>
      </p:sp>
    </p:spTree>
    <p:extLst>
      <p:ext uri="{BB962C8B-B14F-4D97-AF65-F5344CB8AC3E}">
        <p14:creationId xmlns:p14="http://schemas.microsoft.com/office/powerpoint/2010/main" val="203112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161D8-9CCD-4CA8-84D2-1E46DE8B18A9}" type="slidenum">
              <a:rPr lang="en-US" smtClean="0"/>
              <a:t>9</a:t>
            </a:fld>
            <a:endParaRPr lang="en-US"/>
          </a:p>
        </p:txBody>
      </p:sp>
    </p:spTree>
    <p:extLst>
      <p:ext uri="{BB962C8B-B14F-4D97-AF65-F5344CB8AC3E}">
        <p14:creationId xmlns:p14="http://schemas.microsoft.com/office/powerpoint/2010/main" val="472965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path>
            </a:pathLst>
          </a:custGeom>
          <a:solidFill>
            <a:srgbClr val="BEBEBE"/>
          </a:solidFill>
        </p:spPr>
        <p:txBody>
          <a:bodyPr wrap="square" lIns="0" tIns="0" rIns="0" bIns="0" rtlCol="0"/>
          <a:lstStyle/>
          <a:p>
            <a:endParaRPr/>
          </a:p>
        </p:txBody>
      </p:sp>
      <p:sp>
        <p:nvSpPr>
          <p:cNvPr id="17" name="bk object 17"/>
          <p:cNvSpPr/>
          <p:nvPr/>
        </p:nvSpPr>
        <p:spPr>
          <a:xfrm>
            <a:off x="2575941" y="1430782"/>
            <a:ext cx="1630680" cy="1089660"/>
          </a:xfrm>
          <a:custGeom>
            <a:avLst/>
            <a:gdLst/>
            <a:ahLst/>
            <a:cxnLst/>
            <a:rect l="l" t="t" r="r" b="b"/>
            <a:pathLst>
              <a:path w="1630679" h="1089660">
                <a:moveTo>
                  <a:pt x="1245616" y="0"/>
                </a:moveTo>
                <a:lnTo>
                  <a:pt x="1125473" y="48513"/>
                </a:lnTo>
                <a:lnTo>
                  <a:pt x="1058337" y="81150"/>
                </a:lnTo>
                <a:lnTo>
                  <a:pt x="992245" y="115866"/>
                </a:lnTo>
                <a:lnTo>
                  <a:pt x="927230" y="152623"/>
                </a:lnTo>
                <a:lnTo>
                  <a:pt x="863327" y="191384"/>
                </a:lnTo>
                <a:lnTo>
                  <a:pt x="800570" y="232112"/>
                </a:lnTo>
                <a:lnTo>
                  <a:pt x="738981" y="274776"/>
                </a:lnTo>
                <a:lnTo>
                  <a:pt x="678628" y="319316"/>
                </a:lnTo>
                <a:lnTo>
                  <a:pt x="619512" y="365717"/>
                </a:lnTo>
                <a:lnTo>
                  <a:pt x="561677" y="413934"/>
                </a:lnTo>
                <a:lnTo>
                  <a:pt x="505158" y="463930"/>
                </a:lnTo>
                <a:lnTo>
                  <a:pt x="449989" y="515668"/>
                </a:lnTo>
                <a:lnTo>
                  <a:pt x="396203" y="569109"/>
                </a:lnTo>
                <a:lnTo>
                  <a:pt x="343835" y="624216"/>
                </a:lnTo>
                <a:lnTo>
                  <a:pt x="292919" y="680952"/>
                </a:lnTo>
                <a:lnTo>
                  <a:pt x="243488" y="739278"/>
                </a:lnTo>
                <a:lnTo>
                  <a:pt x="195577" y="799159"/>
                </a:lnTo>
                <a:lnTo>
                  <a:pt x="149220" y="860555"/>
                </a:lnTo>
                <a:lnTo>
                  <a:pt x="104451" y="923430"/>
                </a:lnTo>
                <a:lnTo>
                  <a:pt x="61303" y="987745"/>
                </a:lnTo>
                <a:lnTo>
                  <a:pt x="19811" y="1053464"/>
                </a:lnTo>
                <a:lnTo>
                  <a:pt x="0" y="1089532"/>
                </a:lnTo>
                <a:lnTo>
                  <a:pt x="991488" y="1089532"/>
                </a:lnTo>
                <a:lnTo>
                  <a:pt x="1043918" y="1087648"/>
                </a:lnTo>
                <a:lnTo>
                  <a:pt x="1095179" y="1082092"/>
                </a:lnTo>
                <a:lnTo>
                  <a:pt x="1145108" y="1073012"/>
                </a:lnTo>
                <a:lnTo>
                  <a:pt x="1193539" y="1060553"/>
                </a:lnTo>
                <a:lnTo>
                  <a:pt x="1240309" y="1044862"/>
                </a:lnTo>
                <a:lnTo>
                  <a:pt x="1285253" y="1026086"/>
                </a:lnTo>
                <a:lnTo>
                  <a:pt x="1328207" y="1004370"/>
                </a:lnTo>
                <a:lnTo>
                  <a:pt x="1369006" y="979861"/>
                </a:lnTo>
                <a:lnTo>
                  <a:pt x="1407485" y="952706"/>
                </a:lnTo>
                <a:lnTo>
                  <a:pt x="1443482" y="923051"/>
                </a:lnTo>
                <a:lnTo>
                  <a:pt x="1476830" y="891043"/>
                </a:lnTo>
                <a:lnTo>
                  <a:pt x="1507366" y="856827"/>
                </a:lnTo>
                <a:lnTo>
                  <a:pt x="1534925" y="820550"/>
                </a:lnTo>
                <a:lnTo>
                  <a:pt x="1559343" y="782359"/>
                </a:lnTo>
                <a:lnTo>
                  <a:pt x="1580455" y="742400"/>
                </a:lnTo>
                <a:lnTo>
                  <a:pt x="1598097" y="700819"/>
                </a:lnTo>
                <a:lnTo>
                  <a:pt x="1612105" y="657763"/>
                </a:lnTo>
                <a:lnTo>
                  <a:pt x="1622315" y="613378"/>
                </a:lnTo>
                <a:lnTo>
                  <a:pt x="1628561" y="567811"/>
                </a:lnTo>
                <a:lnTo>
                  <a:pt x="1630680" y="521207"/>
                </a:lnTo>
                <a:lnTo>
                  <a:pt x="1629848" y="491956"/>
                </a:lnTo>
                <a:lnTo>
                  <a:pt x="1623316" y="434640"/>
                </a:lnTo>
                <a:lnTo>
                  <a:pt x="1610560" y="379148"/>
                </a:lnTo>
                <a:lnTo>
                  <a:pt x="1591900" y="325765"/>
                </a:lnTo>
                <a:lnTo>
                  <a:pt x="1567653" y="274768"/>
                </a:lnTo>
                <a:lnTo>
                  <a:pt x="1538153" y="226468"/>
                </a:lnTo>
                <a:lnTo>
                  <a:pt x="1503707" y="181125"/>
                </a:lnTo>
                <a:lnTo>
                  <a:pt x="1464641" y="139035"/>
                </a:lnTo>
                <a:lnTo>
                  <a:pt x="1421275" y="100482"/>
                </a:lnTo>
                <a:lnTo>
                  <a:pt x="1373931" y="65752"/>
                </a:lnTo>
                <a:lnTo>
                  <a:pt x="1245616" y="0"/>
                </a:lnTo>
                <a:close/>
              </a:path>
            </a:pathLst>
          </a:custGeom>
          <a:solidFill>
            <a:srgbClr val="D30D0D"/>
          </a:solidFill>
        </p:spPr>
        <p:txBody>
          <a:bodyPr wrap="square" lIns="0" tIns="0" rIns="0" bIns="0" rtlCol="0"/>
          <a:lstStyle/>
          <a:p>
            <a:endParaRPr/>
          </a:p>
        </p:txBody>
      </p:sp>
      <p:sp>
        <p:nvSpPr>
          <p:cNvPr id="18" name="bk object 18"/>
          <p:cNvSpPr/>
          <p:nvPr/>
        </p:nvSpPr>
        <p:spPr>
          <a:xfrm>
            <a:off x="4974590" y="1432052"/>
            <a:ext cx="1632585" cy="1093470"/>
          </a:xfrm>
          <a:custGeom>
            <a:avLst/>
            <a:gdLst/>
            <a:ahLst/>
            <a:cxnLst/>
            <a:rect l="l" t="t" r="r" b="b"/>
            <a:pathLst>
              <a:path w="1632584" h="1093470">
                <a:moveTo>
                  <a:pt x="383794" y="0"/>
                </a:moveTo>
                <a:lnTo>
                  <a:pt x="283337" y="48513"/>
                </a:lnTo>
                <a:lnTo>
                  <a:pt x="233864" y="81388"/>
                </a:lnTo>
                <a:lnTo>
                  <a:pt x="188228" y="118250"/>
                </a:lnTo>
                <a:lnTo>
                  <a:pt x="146750" y="158812"/>
                </a:lnTo>
                <a:lnTo>
                  <a:pt x="109755" y="202787"/>
                </a:lnTo>
                <a:lnTo>
                  <a:pt x="77565" y="249888"/>
                </a:lnTo>
                <a:lnTo>
                  <a:pt x="50503" y="299827"/>
                </a:lnTo>
                <a:lnTo>
                  <a:pt x="28892" y="352318"/>
                </a:lnTo>
                <a:lnTo>
                  <a:pt x="13056" y="407072"/>
                </a:lnTo>
                <a:lnTo>
                  <a:pt x="3318" y="463803"/>
                </a:lnTo>
                <a:lnTo>
                  <a:pt x="0" y="522224"/>
                </a:lnTo>
                <a:lnTo>
                  <a:pt x="2130" y="569072"/>
                </a:lnTo>
                <a:lnTo>
                  <a:pt x="8412" y="614877"/>
                </a:lnTo>
                <a:lnTo>
                  <a:pt x="18680" y="659493"/>
                </a:lnTo>
                <a:lnTo>
                  <a:pt x="32769" y="702773"/>
                </a:lnTo>
                <a:lnTo>
                  <a:pt x="50512" y="744569"/>
                </a:lnTo>
                <a:lnTo>
                  <a:pt x="71744" y="784734"/>
                </a:lnTo>
                <a:lnTo>
                  <a:pt x="96301" y="823122"/>
                </a:lnTo>
                <a:lnTo>
                  <a:pt x="124017" y="859584"/>
                </a:lnTo>
                <a:lnTo>
                  <a:pt x="154725" y="893975"/>
                </a:lnTo>
                <a:lnTo>
                  <a:pt x="188261" y="926147"/>
                </a:lnTo>
                <a:lnTo>
                  <a:pt x="224460" y="955953"/>
                </a:lnTo>
                <a:lnTo>
                  <a:pt x="263155" y="983246"/>
                </a:lnTo>
                <a:lnTo>
                  <a:pt x="304181" y="1007878"/>
                </a:lnTo>
                <a:lnTo>
                  <a:pt x="347374" y="1029704"/>
                </a:lnTo>
                <a:lnTo>
                  <a:pt x="392566" y="1048575"/>
                </a:lnTo>
                <a:lnTo>
                  <a:pt x="439594" y="1064345"/>
                </a:lnTo>
                <a:lnTo>
                  <a:pt x="488292" y="1076866"/>
                </a:lnTo>
                <a:lnTo>
                  <a:pt x="538493" y="1085992"/>
                </a:lnTo>
                <a:lnTo>
                  <a:pt x="590033" y="1091576"/>
                </a:lnTo>
                <a:lnTo>
                  <a:pt x="642747" y="1093470"/>
                </a:lnTo>
                <a:lnTo>
                  <a:pt x="1632331" y="1093470"/>
                </a:lnTo>
                <a:lnTo>
                  <a:pt x="1612391" y="1057275"/>
                </a:lnTo>
                <a:lnTo>
                  <a:pt x="1570666" y="991215"/>
                </a:lnTo>
                <a:lnTo>
                  <a:pt x="1527276" y="926566"/>
                </a:lnTo>
                <a:lnTo>
                  <a:pt x="1482255" y="863364"/>
                </a:lnTo>
                <a:lnTo>
                  <a:pt x="1435637" y="801647"/>
                </a:lnTo>
                <a:lnTo>
                  <a:pt x="1387457" y="741453"/>
                </a:lnTo>
                <a:lnTo>
                  <a:pt x="1337748" y="682821"/>
                </a:lnTo>
                <a:lnTo>
                  <a:pt x="1286545" y="625787"/>
                </a:lnTo>
                <a:lnTo>
                  <a:pt x="1233883" y="570391"/>
                </a:lnTo>
                <a:lnTo>
                  <a:pt x="1179794" y="516670"/>
                </a:lnTo>
                <a:lnTo>
                  <a:pt x="1124315" y="464661"/>
                </a:lnTo>
                <a:lnTo>
                  <a:pt x="1067478" y="414403"/>
                </a:lnTo>
                <a:lnTo>
                  <a:pt x="1009317" y="365933"/>
                </a:lnTo>
                <a:lnTo>
                  <a:pt x="949868" y="319290"/>
                </a:lnTo>
                <a:lnTo>
                  <a:pt x="889164" y="274512"/>
                </a:lnTo>
                <a:lnTo>
                  <a:pt x="827240" y="231636"/>
                </a:lnTo>
                <a:lnTo>
                  <a:pt x="764129" y="190700"/>
                </a:lnTo>
                <a:lnTo>
                  <a:pt x="699866" y="151742"/>
                </a:lnTo>
                <a:lnTo>
                  <a:pt x="634485" y="114800"/>
                </a:lnTo>
                <a:lnTo>
                  <a:pt x="568021" y="79912"/>
                </a:lnTo>
                <a:lnTo>
                  <a:pt x="500507" y="47117"/>
                </a:lnTo>
                <a:lnTo>
                  <a:pt x="383794" y="0"/>
                </a:lnTo>
                <a:close/>
              </a:path>
            </a:pathLst>
          </a:custGeom>
          <a:solidFill>
            <a:srgbClr val="D30D0D"/>
          </a:solidFill>
        </p:spPr>
        <p:txBody>
          <a:bodyPr wrap="square" lIns="0" tIns="0" rIns="0" bIns="0" rtlCol="0"/>
          <a:lstStyle/>
          <a:p>
            <a:endParaRPr/>
          </a:p>
        </p:txBody>
      </p:sp>
      <p:sp>
        <p:nvSpPr>
          <p:cNvPr id="19" name="bk object 19"/>
          <p:cNvSpPr/>
          <p:nvPr/>
        </p:nvSpPr>
        <p:spPr>
          <a:xfrm>
            <a:off x="2466158" y="2914014"/>
            <a:ext cx="1210310" cy="1130935"/>
          </a:xfrm>
          <a:custGeom>
            <a:avLst/>
            <a:gdLst/>
            <a:ahLst/>
            <a:cxnLst/>
            <a:rect l="l" t="t" r="r" b="b"/>
            <a:pathLst>
              <a:path w="1210310" h="1130935">
                <a:moveTo>
                  <a:pt x="517198" y="0"/>
                </a:moveTo>
                <a:lnTo>
                  <a:pt x="47552" y="0"/>
                </a:lnTo>
                <a:lnTo>
                  <a:pt x="14024" y="222504"/>
                </a:lnTo>
                <a:lnTo>
                  <a:pt x="10153" y="264316"/>
                </a:lnTo>
                <a:lnTo>
                  <a:pt x="6890" y="306313"/>
                </a:lnTo>
                <a:lnTo>
                  <a:pt x="4243" y="348488"/>
                </a:lnTo>
                <a:lnTo>
                  <a:pt x="2219" y="390835"/>
                </a:lnTo>
                <a:lnTo>
                  <a:pt x="826" y="433351"/>
                </a:lnTo>
                <a:lnTo>
                  <a:pt x="101" y="473685"/>
                </a:lnTo>
                <a:lnTo>
                  <a:pt x="0" y="519028"/>
                </a:lnTo>
                <a:lnTo>
                  <a:pt x="70" y="533112"/>
                </a:lnTo>
                <a:lnTo>
                  <a:pt x="1214" y="589989"/>
                </a:lnTo>
                <a:lnTo>
                  <a:pt x="3489" y="646582"/>
                </a:lnTo>
                <a:lnTo>
                  <a:pt x="6882" y="702880"/>
                </a:lnTo>
                <a:lnTo>
                  <a:pt x="11380" y="758872"/>
                </a:lnTo>
                <a:lnTo>
                  <a:pt x="16971" y="814545"/>
                </a:lnTo>
                <a:lnTo>
                  <a:pt x="23641" y="869888"/>
                </a:lnTo>
                <a:lnTo>
                  <a:pt x="31377" y="924891"/>
                </a:lnTo>
                <a:lnTo>
                  <a:pt x="40167" y="979541"/>
                </a:lnTo>
                <a:lnTo>
                  <a:pt x="49997" y="1033827"/>
                </a:lnTo>
                <a:lnTo>
                  <a:pt x="73079" y="1130935"/>
                </a:lnTo>
                <a:lnTo>
                  <a:pt x="517198" y="1130935"/>
                </a:lnTo>
                <a:lnTo>
                  <a:pt x="574005" y="1129059"/>
                </a:lnTo>
                <a:lnTo>
                  <a:pt x="629549" y="1123532"/>
                </a:lnTo>
                <a:lnTo>
                  <a:pt x="683653" y="1114496"/>
                </a:lnTo>
                <a:lnTo>
                  <a:pt x="736137" y="1102099"/>
                </a:lnTo>
                <a:lnTo>
                  <a:pt x="786823" y="1086486"/>
                </a:lnTo>
                <a:lnTo>
                  <a:pt x="835532" y="1067803"/>
                </a:lnTo>
                <a:lnTo>
                  <a:pt x="882087" y="1046195"/>
                </a:lnTo>
                <a:lnTo>
                  <a:pt x="926308" y="1021808"/>
                </a:lnTo>
                <a:lnTo>
                  <a:pt x="968018" y="994787"/>
                </a:lnTo>
                <a:lnTo>
                  <a:pt x="1007037" y="965279"/>
                </a:lnTo>
                <a:lnTo>
                  <a:pt x="1043187" y="933428"/>
                </a:lnTo>
                <a:lnTo>
                  <a:pt x="1076289" y="899381"/>
                </a:lnTo>
                <a:lnTo>
                  <a:pt x="1106166" y="863283"/>
                </a:lnTo>
                <a:lnTo>
                  <a:pt x="1132638" y="825279"/>
                </a:lnTo>
                <a:lnTo>
                  <a:pt x="1155528" y="785516"/>
                </a:lnTo>
                <a:lnTo>
                  <a:pt x="1174655" y="744139"/>
                </a:lnTo>
                <a:lnTo>
                  <a:pt x="1189843" y="701294"/>
                </a:lnTo>
                <a:lnTo>
                  <a:pt x="1200913" y="657126"/>
                </a:lnTo>
                <a:lnTo>
                  <a:pt x="1207686" y="611780"/>
                </a:lnTo>
                <a:lnTo>
                  <a:pt x="1209983" y="565404"/>
                </a:lnTo>
                <a:lnTo>
                  <a:pt x="1207686" y="519028"/>
                </a:lnTo>
                <a:lnTo>
                  <a:pt x="1200913" y="473685"/>
                </a:lnTo>
                <a:lnTo>
                  <a:pt x="1189843" y="429521"/>
                </a:lnTo>
                <a:lnTo>
                  <a:pt x="1174655" y="386681"/>
                </a:lnTo>
                <a:lnTo>
                  <a:pt x="1155528" y="345311"/>
                </a:lnTo>
                <a:lnTo>
                  <a:pt x="1132638" y="305555"/>
                </a:lnTo>
                <a:lnTo>
                  <a:pt x="1106166" y="267560"/>
                </a:lnTo>
                <a:lnTo>
                  <a:pt x="1076289" y="231471"/>
                </a:lnTo>
                <a:lnTo>
                  <a:pt x="1043187" y="197433"/>
                </a:lnTo>
                <a:lnTo>
                  <a:pt x="1007037" y="165592"/>
                </a:lnTo>
                <a:lnTo>
                  <a:pt x="968018" y="136093"/>
                </a:lnTo>
                <a:lnTo>
                  <a:pt x="926308" y="109081"/>
                </a:lnTo>
                <a:lnTo>
                  <a:pt x="882087" y="84703"/>
                </a:lnTo>
                <a:lnTo>
                  <a:pt x="835532" y="63103"/>
                </a:lnTo>
                <a:lnTo>
                  <a:pt x="786823" y="44428"/>
                </a:lnTo>
                <a:lnTo>
                  <a:pt x="736137" y="28821"/>
                </a:lnTo>
                <a:lnTo>
                  <a:pt x="683653" y="16430"/>
                </a:lnTo>
                <a:lnTo>
                  <a:pt x="629549" y="7399"/>
                </a:lnTo>
                <a:lnTo>
                  <a:pt x="574005" y="1874"/>
                </a:lnTo>
                <a:lnTo>
                  <a:pt x="517198" y="0"/>
                </a:lnTo>
                <a:close/>
              </a:path>
            </a:pathLst>
          </a:custGeom>
          <a:solidFill>
            <a:srgbClr val="C55E5B"/>
          </a:solidFill>
        </p:spPr>
        <p:txBody>
          <a:bodyPr wrap="square" lIns="0" tIns="0" rIns="0" bIns="0" rtlCol="0"/>
          <a:lstStyle/>
          <a:p>
            <a:endParaRPr/>
          </a:p>
        </p:txBody>
      </p:sp>
      <p:sp>
        <p:nvSpPr>
          <p:cNvPr id="20" name="bk object 20"/>
          <p:cNvSpPr/>
          <p:nvPr/>
        </p:nvSpPr>
        <p:spPr>
          <a:xfrm>
            <a:off x="5440171" y="2914014"/>
            <a:ext cx="1297305" cy="1130935"/>
          </a:xfrm>
          <a:custGeom>
            <a:avLst/>
            <a:gdLst/>
            <a:ahLst/>
            <a:cxnLst/>
            <a:rect l="l" t="t" r="r" b="b"/>
            <a:pathLst>
              <a:path w="1297304" h="1130935">
                <a:moveTo>
                  <a:pt x="1247648" y="0"/>
                </a:moveTo>
                <a:lnTo>
                  <a:pt x="717803" y="0"/>
                </a:lnTo>
                <a:lnTo>
                  <a:pt x="658941" y="1874"/>
                </a:lnTo>
                <a:lnTo>
                  <a:pt x="601388" y="7399"/>
                </a:lnTo>
                <a:lnTo>
                  <a:pt x="545328" y="16430"/>
                </a:lnTo>
                <a:lnTo>
                  <a:pt x="490947" y="28821"/>
                </a:lnTo>
                <a:lnTo>
                  <a:pt x="438429" y="44428"/>
                </a:lnTo>
                <a:lnTo>
                  <a:pt x="387960" y="63103"/>
                </a:lnTo>
                <a:lnTo>
                  <a:pt x="339724" y="84703"/>
                </a:lnTo>
                <a:lnTo>
                  <a:pt x="293906" y="109081"/>
                </a:lnTo>
                <a:lnTo>
                  <a:pt x="250691" y="136093"/>
                </a:lnTo>
                <a:lnTo>
                  <a:pt x="210264" y="165592"/>
                </a:lnTo>
                <a:lnTo>
                  <a:pt x="172810" y="197433"/>
                </a:lnTo>
                <a:lnTo>
                  <a:pt x="138513" y="231471"/>
                </a:lnTo>
                <a:lnTo>
                  <a:pt x="107559" y="267560"/>
                </a:lnTo>
                <a:lnTo>
                  <a:pt x="80132" y="305555"/>
                </a:lnTo>
                <a:lnTo>
                  <a:pt x="56417" y="345311"/>
                </a:lnTo>
                <a:lnTo>
                  <a:pt x="36600" y="386681"/>
                </a:lnTo>
                <a:lnTo>
                  <a:pt x="20865" y="429521"/>
                </a:lnTo>
                <a:lnTo>
                  <a:pt x="9396" y="473685"/>
                </a:lnTo>
                <a:lnTo>
                  <a:pt x="2379" y="519028"/>
                </a:lnTo>
                <a:lnTo>
                  <a:pt x="0" y="565404"/>
                </a:lnTo>
                <a:lnTo>
                  <a:pt x="2379" y="611780"/>
                </a:lnTo>
                <a:lnTo>
                  <a:pt x="9396" y="657126"/>
                </a:lnTo>
                <a:lnTo>
                  <a:pt x="20865" y="701294"/>
                </a:lnTo>
                <a:lnTo>
                  <a:pt x="36600" y="744139"/>
                </a:lnTo>
                <a:lnTo>
                  <a:pt x="56417" y="785516"/>
                </a:lnTo>
                <a:lnTo>
                  <a:pt x="80132" y="825279"/>
                </a:lnTo>
                <a:lnTo>
                  <a:pt x="107559" y="863283"/>
                </a:lnTo>
                <a:lnTo>
                  <a:pt x="138513" y="899381"/>
                </a:lnTo>
                <a:lnTo>
                  <a:pt x="172810" y="933428"/>
                </a:lnTo>
                <a:lnTo>
                  <a:pt x="210264" y="965279"/>
                </a:lnTo>
                <a:lnTo>
                  <a:pt x="250691" y="994787"/>
                </a:lnTo>
                <a:lnTo>
                  <a:pt x="293906" y="1021808"/>
                </a:lnTo>
                <a:lnTo>
                  <a:pt x="339724" y="1046195"/>
                </a:lnTo>
                <a:lnTo>
                  <a:pt x="387960" y="1067803"/>
                </a:lnTo>
                <a:lnTo>
                  <a:pt x="438429" y="1086486"/>
                </a:lnTo>
                <a:lnTo>
                  <a:pt x="490947" y="1102099"/>
                </a:lnTo>
                <a:lnTo>
                  <a:pt x="545328" y="1114496"/>
                </a:lnTo>
                <a:lnTo>
                  <a:pt x="601388" y="1123532"/>
                </a:lnTo>
                <a:lnTo>
                  <a:pt x="658941" y="1129059"/>
                </a:lnTo>
                <a:lnTo>
                  <a:pt x="717803" y="1130935"/>
                </a:lnTo>
                <a:lnTo>
                  <a:pt x="1221104" y="1130935"/>
                </a:lnTo>
                <a:lnTo>
                  <a:pt x="1239520" y="1060831"/>
                </a:lnTo>
                <a:lnTo>
                  <a:pt x="1250262" y="1006730"/>
                </a:lnTo>
                <a:lnTo>
                  <a:pt x="1259925" y="952261"/>
                </a:lnTo>
                <a:lnTo>
                  <a:pt x="1268497" y="897433"/>
                </a:lnTo>
                <a:lnTo>
                  <a:pt x="1275965" y="842258"/>
                </a:lnTo>
                <a:lnTo>
                  <a:pt x="1282440" y="785516"/>
                </a:lnTo>
                <a:lnTo>
                  <a:pt x="1287544" y="730915"/>
                </a:lnTo>
                <a:lnTo>
                  <a:pt x="1291629" y="674769"/>
                </a:lnTo>
                <a:lnTo>
                  <a:pt x="1294562" y="618322"/>
                </a:lnTo>
                <a:lnTo>
                  <a:pt x="1296331" y="561585"/>
                </a:lnTo>
                <a:lnTo>
                  <a:pt x="1296924" y="504571"/>
                </a:lnTo>
                <a:lnTo>
                  <a:pt x="1296775" y="476030"/>
                </a:lnTo>
                <a:lnTo>
                  <a:pt x="1295999" y="433351"/>
                </a:lnTo>
                <a:lnTo>
                  <a:pt x="1294562" y="390835"/>
                </a:lnTo>
                <a:lnTo>
                  <a:pt x="1292471" y="348488"/>
                </a:lnTo>
                <a:lnTo>
                  <a:pt x="1289673" y="305555"/>
                </a:lnTo>
                <a:lnTo>
                  <a:pt x="1286344" y="264316"/>
                </a:lnTo>
                <a:lnTo>
                  <a:pt x="1282319" y="222504"/>
                </a:lnTo>
                <a:lnTo>
                  <a:pt x="1247648" y="0"/>
                </a:lnTo>
                <a:close/>
              </a:path>
            </a:pathLst>
          </a:custGeom>
          <a:solidFill>
            <a:srgbClr val="C55E5B"/>
          </a:solidFill>
        </p:spPr>
        <p:txBody>
          <a:bodyPr wrap="square" lIns="0" tIns="0" rIns="0" bIns="0" rtlCol="0"/>
          <a:lstStyle/>
          <a:p>
            <a:endParaRPr/>
          </a:p>
        </p:txBody>
      </p:sp>
      <p:sp>
        <p:nvSpPr>
          <p:cNvPr id="21" name="bk object 21"/>
          <p:cNvSpPr/>
          <p:nvPr/>
        </p:nvSpPr>
        <p:spPr>
          <a:xfrm>
            <a:off x="2466085" y="4318889"/>
            <a:ext cx="1708150" cy="1108075"/>
          </a:xfrm>
          <a:custGeom>
            <a:avLst/>
            <a:gdLst/>
            <a:ahLst/>
            <a:cxnLst/>
            <a:rect l="l" t="t" r="r" b="b"/>
            <a:pathLst>
              <a:path w="1708150" h="1108075">
                <a:moveTo>
                  <a:pt x="1082928" y="0"/>
                </a:moveTo>
                <a:lnTo>
                  <a:pt x="0" y="0"/>
                </a:lnTo>
                <a:lnTo>
                  <a:pt x="9906" y="22479"/>
                </a:lnTo>
                <a:lnTo>
                  <a:pt x="38880" y="79510"/>
                </a:lnTo>
                <a:lnTo>
                  <a:pt x="69061" y="135680"/>
                </a:lnTo>
                <a:lnTo>
                  <a:pt x="100427" y="190967"/>
                </a:lnTo>
                <a:lnTo>
                  <a:pt x="132961" y="245351"/>
                </a:lnTo>
                <a:lnTo>
                  <a:pt x="166643" y="298811"/>
                </a:lnTo>
                <a:lnTo>
                  <a:pt x="201454" y="351324"/>
                </a:lnTo>
                <a:lnTo>
                  <a:pt x="237374" y="402871"/>
                </a:lnTo>
                <a:lnTo>
                  <a:pt x="274385" y="453429"/>
                </a:lnTo>
                <a:lnTo>
                  <a:pt x="312466" y="502978"/>
                </a:lnTo>
                <a:lnTo>
                  <a:pt x="351599" y="551497"/>
                </a:lnTo>
                <a:lnTo>
                  <a:pt x="391765" y="598964"/>
                </a:lnTo>
                <a:lnTo>
                  <a:pt x="432944" y="645359"/>
                </a:lnTo>
                <a:lnTo>
                  <a:pt x="475116" y="690659"/>
                </a:lnTo>
                <a:lnTo>
                  <a:pt x="518264" y="734845"/>
                </a:lnTo>
                <a:lnTo>
                  <a:pt x="562367" y="777894"/>
                </a:lnTo>
                <a:lnTo>
                  <a:pt x="607407" y="819787"/>
                </a:lnTo>
                <a:lnTo>
                  <a:pt x="653364" y="860500"/>
                </a:lnTo>
                <a:lnTo>
                  <a:pt x="700218" y="900014"/>
                </a:lnTo>
                <a:lnTo>
                  <a:pt x="747951" y="938308"/>
                </a:lnTo>
                <a:lnTo>
                  <a:pt x="796543" y="975360"/>
                </a:lnTo>
                <a:lnTo>
                  <a:pt x="994410" y="1107567"/>
                </a:lnTo>
                <a:lnTo>
                  <a:pt x="1082928" y="1107567"/>
                </a:lnTo>
                <a:lnTo>
                  <a:pt x="1134172" y="1105731"/>
                </a:lnTo>
                <a:lnTo>
                  <a:pt x="1184277" y="1100319"/>
                </a:lnTo>
                <a:lnTo>
                  <a:pt x="1233083" y="1091474"/>
                </a:lnTo>
                <a:lnTo>
                  <a:pt x="1280428" y="1079338"/>
                </a:lnTo>
                <a:lnTo>
                  <a:pt x="1326151" y="1064053"/>
                </a:lnTo>
                <a:lnTo>
                  <a:pt x="1370092" y="1045762"/>
                </a:lnTo>
                <a:lnTo>
                  <a:pt x="1412090" y="1024608"/>
                </a:lnTo>
                <a:lnTo>
                  <a:pt x="1451982" y="1000732"/>
                </a:lnTo>
                <a:lnTo>
                  <a:pt x="1489609" y="974278"/>
                </a:lnTo>
                <a:lnTo>
                  <a:pt x="1524809" y="945388"/>
                </a:lnTo>
                <a:lnTo>
                  <a:pt x="1557421" y="914204"/>
                </a:lnTo>
                <a:lnTo>
                  <a:pt x="1587284" y="880868"/>
                </a:lnTo>
                <a:lnTo>
                  <a:pt x="1614237" y="845525"/>
                </a:lnTo>
                <a:lnTo>
                  <a:pt x="1638119" y="808315"/>
                </a:lnTo>
                <a:lnTo>
                  <a:pt x="1658768" y="769381"/>
                </a:lnTo>
                <a:lnTo>
                  <a:pt x="1676025" y="728867"/>
                </a:lnTo>
                <a:lnTo>
                  <a:pt x="1689727" y="686913"/>
                </a:lnTo>
                <a:lnTo>
                  <a:pt x="1699713" y="643664"/>
                </a:lnTo>
                <a:lnTo>
                  <a:pt x="1705823" y="599261"/>
                </a:lnTo>
                <a:lnTo>
                  <a:pt x="1707896" y="553847"/>
                </a:lnTo>
                <a:lnTo>
                  <a:pt x="1705823" y="508414"/>
                </a:lnTo>
                <a:lnTo>
                  <a:pt x="1699713" y="463995"/>
                </a:lnTo>
                <a:lnTo>
                  <a:pt x="1689727" y="420731"/>
                </a:lnTo>
                <a:lnTo>
                  <a:pt x="1676025" y="378764"/>
                </a:lnTo>
                <a:lnTo>
                  <a:pt x="1658768" y="338238"/>
                </a:lnTo>
                <a:lnTo>
                  <a:pt x="1638119" y="299295"/>
                </a:lnTo>
                <a:lnTo>
                  <a:pt x="1614237" y="262076"/>
                </a:lnTo>
                <a:lnTo>
                  <a:pt x="1587284" y="226725"/>
                </a:lnTo>
                <a:lnTo>
                  <a:pt x="1557421" y="193384"/>
                </a:lnTo>
                <a:lnTo>
                  <a:pt x="1524809" y="162194"/>
                </a:lnTo>
                <a:lnTo>
                  <a:pt x="1489609" y="133300"/>
                </a:lnTo>
                <a:lnTo>
                  <a:pt x="1451982" y="106842"/>
                </a:lnTo>
                <a:lnTo>
                  <a:pt x="1412090" y="82964"/>
                </a:lnTo>
                <a:lnTo>
                  <a:pt x="1370092" y="61807"/>
                </a:lnTo>
                <a:lnTo>
                  <a:pt x="1326151" y="43515"/>
                </a:lnTo>
                <a:lnTo>
                  <a:pt x="1280428" y="28229"/>
                </a:lnTo>
                <a:lnTo>
                  <a:pt x="1233083" y="16092"/>
                </a:lnTo>
                <a:lnTo>
                  <a:pt x="1184277" y="7247"/>
                </a:lnTo>
                <a:lnTo>
                  <a:pt x="1134172" y="1835"/>
                </a:lnTo>
                <a:lnTo>
                  <a:pt x="1082928" y="0"/>
                </a:lnTo>
                <a:close/>
              </a:path>
            </a:pathLst>
          </a:custGeom>
          <a:solidFill>
            <a:srgbClr val="D30D0D"/>
          </a:solidFill>
        </p:spPr>
        <p:txBody>
          <a:bodyPr wrap="square" lIns="0" tIns="0" rIns="0" bIns="0" rtlCol="0"/>
          <a:lstStyle/>
          <a:p>
            <a:endParaRPr/>
          </a:p>
        </p:txBody>
      </p:sp>
      <p:sp>
        <p:nvSpPr>
          <p:cNvPr id="22" name="bk object 22"/>
          <p:cNvSpPr/>
          <p:nvPr/>
        </p:nvSpPr>
        <p:spPr>
          <a:xfrm>
            <a:off x="5086350" y="4318889"/>
            <a:ext cx="1520825" cy="1106805"/>
          </a:xfrm>
          <a:custGeom>
            <a:avLst/>
            <a:gdLst/>
            <a:ahLst/>
            <a:cxnLst/>
            <a:rect l="l" t="t" r="r" b="b"/>
            <a:pathLst>
              <a:path w="1520825" h="1106804">
                <a:moveTo>
                  <a:pt x="1520698" y="0"/>
                </a:moveTo>
                <a:lnTo>
                  <a:pt x="605282" y="0"/>
                </a:lnTo>
                <a:lnTo>
                  <a:pt x="555642" y="1840"/>
                </a:lnTo>
                <a:lnTo>
                  <a:pt x="507107" y="7265"/>
                </a:lnTo>
                <a:lnTo>
                  <a:pt x="459833" y="16133"/>
                </a:lnTo>
                <a:lnTo>
                  <a:pt x="413975" y="28301"/>
                </a:lnTo>
                <a:lnTo>
                  <a:pt x="369689" y="43626"/>
                </a:lnTo>
                <a:lnTo>
                  <a:pt x="327130" y="61965"/>
                </a:lnTo>
                <a:lnTo>
                  <a:pt x="286455" y="83175"/>
                </a:lnTo>
                <a:lnTo>
                  <a:pt x="247820" y="107114"/>
                </a:lnTo>
                <a:lnTo>
                  <a:pt x="211380" y="133639"/>
                </a:lnTo>
                <a:lnTo>
                  <a:pt x="177291" y="162607"/>
                </a:lnTo>
                <a:lnTo>
                  <a:pt x="145710" y="193875"/>
                </a:lnTo>
                <a:lnTo>
                  <a:pt x="116791" y="227301"/>
                </a:lnTo>
                <a:lnTo>
                  <a:pt x="90690" y="262741"/>
                </a:lnTo>
                <a:lnTo>
                  <a:pt x="67565" y="300054"/>
                </a:lnTo>
                <a:lnTo>
                  <a:pt x="47569" y="339095"/>
                </a:lnTo>
                <a:lnTo>
                  <a:pt x="30859" y="379723"/>
                </a:lnTo>
                <a:lnTo>
                  <a:pt x="17592" y="421795"/>
                </a:lnTo>
                <a:lnTo>
                  <a:pt x="7922" y="465167"/>
                </a:lnTo>
                <a:lnTo>
                  <a:pt x="2006" y="509698"/>
                </a:lnTo>
                <a:lnTo>
                  <a:pt x="0" y="555244"/>
                </a:lnTo>
                <a:lnTo>
                  <a:pt x="1538" y="595147"/>
                </a:lnTo>
                <a:lnTo>
                  <a:pt x="6086" y="634288"/>
                </a:lnTo>
                <a:lnTo>
                  <a:pt x="13537" y="672570"/>
                </a:lnTo>
                <a:lnTo>
                  <a:pt x="23788" y="709898"/>
                </a:lnTo>
                <a:lnTo>
                  <a:pt x="36734" y="746176"/>
                </a:lnTo>
                <a:lnTo>
                  <a:pt x="52271" y="781308"/>
                </a:lnTo>
                <a:lnTo>
                  <a:pt x="70295" y="815199"/>
                </a:lnTo>
                <a:lnTo>
                  <a:pt x="90700" y="847752"/>
                </a:lnTo>
                <a:lnTo>
                  <a:pt x="113383" y="878872"/>
                </a:lnTo>
                <a:lnTo>
                  <a:pt x="138239" y="908462"/>
                </a:lnTo>
                <a:lnTo>
                  <a:pt x="165164" y="936428"/>
                </a:lnTo>
                <a:lnTo>
                  <a:pt x="194053" y="962673"/>
                </a:lnTo>
                <a:lnTo>
                  <a:pt x="224803" y="987101"/>
                </a:lnTo>
                <a:lnTo>
                  <a:pt x="257308" y="1009617"/>
                </a:lnTo>
                <a:lnTo>
                  <a:pt x="291464" y="1030124"/>
                </a:lnTo>
                <a:lnTo>
                  <a:pt x="327168" y="1048528"/>
                </a:lnTo>
                <a:lnTo>
                  <a:pt x="364313" y="1064731"/>
                </a:lnTo>
                <a:lnTo>
                  <a:pt x="402797" y="1078639"/>
                </a:lnTo>
                <a:lnTo>
                  <a:pt x="442515" y="1090156"/>
                </a:lnTo>
                <a:lnTo>
                  <a:pt x="483362" y="1099185"/>
                </a:lnTo>
                <a:lnTo>
                  <a:pt x="563245" y="1106678"/>
                </a:lnTo>
                <a:lnTo>
                  <a:pt x="749300" y="977900"/>
                </a:lnTo>
                <a:lnTo>
                  <a:pt x="796362" y="940751"/>
                </a:lnTo>
                <a:lnTo>
                  <a:pt x="842593" y="902357"/>
                </a:lnTo>
                <a:lnTo>
                  <a:pt x="887973" y="862738"/>
                </a:lnTo>
                <a:lnTo>
                  <a:pt x="932483" y="821917"/>
                </a:lnTo>
                <a:lnTo>
                  <a:pt x="976106" y="779914"/>
                </a:lnTo>
                <a:lnTo>
                  <a:pt x="1018821" y="736752"/>
                </a:lnTo>
                <a:lnTo>
                  <a:pt x="1060611" y="692450"/>
                </a:lnTo>
                <a:lnTo>
                  <a:pt x="1101457" y="647031"/>
                </a:lnTo>
                <a:lnTo>
                  <a:pt x="1141340" y="600516"/>
                </a:lnTo>
                <a:lnTo>
                  <a:pt x="1180242" y="552926"/>
                </a:lnTo>
                <a:lnTo>
                  <a:pt x="1218144" y="504282"/>
                </a:lnTo>
                <a:lnTo>
                  <a:pt x="1255027" y="454607"/>
                </a:lnTo>
                <a:lnTo>
                  <a:pt x="1290872" y="403920"/>
                </a:lnTo>
                <a:lnTo>
                  <a:pt x="1325661" y="352244"/>
                </a:lnTo>
                <a:lnTo>
                  <a:pt x="1359376" y="299600"/>
                </a:lnTo>
                <a:lnTo>
                  <a:pt x="1391997" y="246010"/>
                </a:lnTo>
                <a:lnTo>
                  <a:pt x="1423506" y="191493"/>
                </a:lnTo>
                <a:lnTo>
                  <a:pt x="1453884" y="136073"/>
                </a:lnTo>
                <a:lnTo>
                  <a:pt x="1483112" y="79770"/>
                </a:lnTo>
                <a:lnTo>
                  <a:pt x="1511173" y="22606"/>
                </a:lnTo>
                <a:lnTo>
                  <a:pt x="1520698" y="0"/>
                </a:lnTo>
                <a:close/>
              </a:path>
            </a:pathLst>
          </a:custGeom>
          <a:solidFill>
            <a:srgbClr val="D30D0D"/>
          </a:solidFill>
        </p:spPr>
        <p:txBody>
          <a:bodyPr wrap="square" lIns="0" tIns="0" rIns="0" bIns="0" rtlCol="0"/>
          <a:lstStyle/>
          <a:p>
            <a:endParaRPr/>
          </a:p>
        </p:txBody>
      </p:sp>
      <p:sp>
        <p:nvSpPr>
          <p:cNvPr id="23" name="bk object 23"/>
          <p:cNvSpPr/>
          <p:nvPr/>
        </p:nvSpPr>
        <p:spPr>
          <a:xfrm>
            <a:off x="228600" y="1394586"/>
            <a:ext cx="3628390" cy="1125220"/>
          </a:xfrm>
          <a:custGeom>
            <a:avLst/>
            <a:gdLst/>
            <a:ahLst/>
            <a:cxnLst/>
            <a:rect l="l" t="t" r="r" b="b"/>
            <a:pathLst>
              <a:path w="3628390" h="1125220">
                <a:moveTo>
                  <a:pt x="646379" y="0"/>
                </a:moveTo>
                <a:lnTo>
                  <a:pt x="593363" y="1865"/>
                </a:lnTo>
                <a:lnTo>
                  <a:pt x="541529" y="7363"/>
                </a:lnTo>
                <a:lnTo>
                  <a:pt x="491048" y="16349"/>
                </a:lnTo>
                <a:lnTo>
                  <a:pt x="442083" y="28676"/>
                </a:lnTo>
                <a:lnTo>
                  <a:pt x="394790" y="44203"/>
                </a:lnTo>
                <a:lnTo>
                  <a:pt x="349342" y="62784"/>
                </a:lnTo>
                <a:lnTo>
                  <a:pt x="305905" y="84274"/>
                </a:lnTo>
                <a:lnTo>
                  <a:pt x="264647" y="108529"/>
                </a:lnTo>
                <a:lnTo>
                  <a:pt x="225733" y="135402"/>
                </a:lnTo>
                <a:lnTo>
                  <a:pt x="189330" y="164750"/>
                </a:lnTo>
                <a:lnTo>
                  <a:pt x="155603" y="196428"/>
                </a:lnTo>
                <a:lnTo>
                  <a:pt x="124721" y="230291"/>
                </a:lnTo>
                <a:lnTo>
                  <a:pt x="96848" y="266194"/>
                </a:lnTo>
                <a:lnTo>
                  <a:pt x="72152" y="303993"/>
                </a:lnTo>
                <a:lnTo>
                  <a:pt x="50799" y="343542"/>
                </a:lnTo>
                <a:lnTo>
                  <a:pt x="32955" y="384698"/>
                </a:lnTo>
                <a:lnTo>
                  <a:pt x="18787" y="427314"/>
                </a:lnTo>
                <a:lnTo>
                  <a:pt x="8460" y="471247"/>
                </a:lnTo>
                <a:lnTo>
                  <a:pt x="2142" y="516351"/>
                </a:lnTo>
                <a:lnTo>
                  <a:pt x="0" y="562483"/>
                </a:lnTo>
                <a:lnTo>
                  <a:pt x="2142" y="608632"/>
                </a:lnTo>
                <a:lnTo>
                  <a:pt x="8460" y="653752"/>
                </a:lnTo>
                <a:lnTo>
                  <a:pt x="18787" y="697700"/>
                </a:lnTo>
                <a:lnTo>
                  <a:pt x="32955" y="740329"/>
                </a:lnTo>
                <a:lnTo>
                  <a:pt x="50799" y="781496"/>
                </a:lnTo>
                <a:lnTo>
                  <a:pt x="72152" y="821055"/>
                </a:lnTo>
                <a:lnTo>
                  <a:pt x="96848" y="858863"/>
                </a:lnTo>
                <a:lnTo>
                  <a:pt x="124721" y="894773"/>
                </a:lnTo>
                <a:lnTo>
                  <a:pt x="155603" y="928643"/>
                </a:lnTo>
                <a:lnTo>
                  <a:pt x="189330" y="960326"/>
                </a:lnTo>
                <a:lnTo>
                  <a:pt x="225733" y="989678"/>
                </a:lnTo>
                <a:lnTo>
                  <a:pt x="264647" y="1016555"/>
                </a:lnTo>
                <a:lnTo>
                  <a:pt x="305905" y="1040812"/>
                </a:lnTo>
                <a:lnTo>
                  <a:pt x="349342" y="1062304"/>
                </a:lnTo>
                <a:lnTo>
                  <a:pt x="394790" y="1080887"/>
                </a:lnTo>
                <a:lnTo>
                  <a:pt x="442083" y="1096415"/>
                </a:lnTo>
                <a:lnTo>
                  <a:pt x="491055" y="1108744"/>
                </a:lnTo>
                <a:lnTo>
                  <a:pt x="541539" y="1117730"/>
                </a:lnTo>
                <a:lnTo>
                  <a:pt x="593369" y="1123228"/>
                </a:lnTo>
                <a:lnTo>
                  <a:pt x="646379" y="1125092"/>
                </a:lnTo>
                <a:lnTo>
                  <a:pt x="2368804" y="1125092"/>
                </a:lnTo>
                <a:lnTo>
                  <a:pt x="2388870" y="1089405"/>
                </a:lnTo>
                <a:lnTo>
                  <a:pt x="2430810" y="1024365"/>
                </a:lnTo>
                <a:lnTo>
                  <a:pt x="2474427" y="960711"/>
                </a:lnTo>
                <a:lnTo>
                  <a:pt x="2519685" y="898483"/>
                </a:lnTo>
                <a:lnTo>
                  <a:pt x="2566551" y="837718"/>
                </a:lnTo>
                <a:lnTo>
                  <a:pt x="2614989" y="778452"/>
                </a:lnTo>
                <a:lnTo>
                  <a:pt x="2664966" y="720723"/>
                </a:lnTo>
                <a:lnTo>
                  <a:pt x="2716446" y="664568"/>
                </a:lnTo>
                <a:lnTo>
                  <a:pt x="2769396" y="610024"/>
                </a:lnTo>
                <a:lnTo>
                  <a:pt x="2823781" y="557129"/>
                </a:lnTo>
                <a:lnTo>
                  <a:pt x="2879566" y="505920"/>
                </a:lnTo>
                <a:lnTo>
                  <a:pt x="2936717" y="456434"/>
                </a:lnTo>
                <a:lnTo>
                  <a:pt x="2995199" y="408708"/>
                </a:lnTo>
                <a:lnTo>
                  <a:pt x="3054978" y="362780"/>
                </a:lnTo>
                <a:lnTo>
                  <a:pt x="3116020" y="318686"/>
                </a:lnTo>
                <a:lnTo>
                  <a:pt x="3178290" y="276465"/>
                </a:lnTo>
                <a:lnTo>
                  <a:pt x="3241753" y="236152"/>
                </a:lnTo>
                <a:lnTo>
                  <a:pt x="3306375" y="197787"/>
                </a:lnTo>
                <a:lnTo>
                  <a:pt x="3372122" y="161405"/>
                </a:lnTo>
                <a:lnTo>
                  <a:pt x="3438958" y="127044"/>
                </a:lnTo>
                <a:lnTo>
                  <a:pt x="3506851" y="94741"/>
                </a:lnTo>
                <a:lnTo>
                  <a:pt x="3628263" y="46736"/>
                </a:lnTo>
                <a:lnTo>
                  <a:pt x="3622929" y="44196"/>
                </a:lnTo>
                <a:lnTo>
                  <a:pt x="3575635" y="28675"/>
                </a:lnTo>
                <a:lnTo>
                  <a:pt x="3526662" y="16347"/>
                </a:lnTo>
                <a:lnTo>
                  <a:pt x="3488947" y="9289"/>
                </a:lnTo>
                <a:lnTo>
                  <a:pt x="3450439" y="4169"/>
                </a:lnTo>
                <a:lnTo>
                  <a:pt x="3411215" y="1052"/>
                </a:lnTo>
                <a:lnTo>
                  <a:pt x="3384701" y="117"/>
                </a:lnTo>
                <a:lnTo>
                  <a:pt x="646379" y="0"/>
                </a:lnTo>
                <a:close/>
              </a:path>
            </a:pathLst>
          </a:custGeom>
          <a:solidFill>
            <a:srgbClr val="FFFFFF"/>
          </a:solidFill>
        </p:spPr>
        <p:txBody>
          <a:bodyPr wrap="square" lIns="0" tIns="0" rIns="0" bIns="0" rtlCol="0"/>
          <a:lstStyle/>
          <a:p>
            <a:endParaRPr/>
          </a:p>
        </p:txBody>
      </p:sp>
      <p:sp>
        <p:nvSpPr>
          <p:cNvPr id="24" name="bk object 24"/>
          <p:cNvSpPr/>
          <p:nvPr/>
        </p:nvSpPr>
        <p:spPr>
          <a:xfrm>
            <a:off x="5329554" y="1394586"/>
            <a:ext cx="3712210" cy="1130935"/>
          </a:xfrm>
          <a:custGeom>
            <a:avLst/>
            <a:gdLst/>
            <a:ahLst/>
            <a:cxnLst/>
            <a:rect l="l" t="t" r="r" b="b"/>
            <a:pathLst>
              <a:path w="3712209" h="1130935">
                <a:moveTo>
                  <a:pt x="3051302" y="0"/>
                </a:moveTo>
                <a:lnTo>
                  <a:pt x="266065" y="0"/>
                </a:lnTo>
                <a:lnTo>
                  <a:pt x="252419" y="118"/>
                </a:lnTo>
                <a:lnTo>
                  <a:pt x="211900" y="1879"/>
                </a:lnTo>
                <a:lnTo>
                  <a:pt x="172059" y="5697"/>
                </a:lnTo>
                <a:lnTo>
                  <a:pt x="132968" y="11509"/>
                </a:lnTo>
                <a:lnTo>
                  <a:pt x="94701" y="19249"/>
                </a:lnTo>
                <a:lnTo>
                  <a:pt x="57329" y="28854"/>
                </a:lnTo>
                <a:lnTo>
                  <a:pt x="20924" y="40259"/>
                </a:lnTo>
                <a:lnTo>
                  <a:pt x="0" y="48640"/>
                </a:lnTo>
                <a:lnTo>
                  <a:pt x="120015" y="95250"/>
                </a:lnTo>
                <a:lnTo>
                  <a:pt x="189400" y="127710"/>
                </a:lnTo>
                <a:lnTo>
                  <a:pt x="257707" y="162240"/>
                </a:lnTo>
                <a:lnTo>
                  <a:pt x="324899" y="198803"/>
                </a:lnTo>
                <a:lnTo>
                  <a:pt x="390942" y="237359"/>
                </a:lnTo>
                <a:lnTo>
                  <a:pt x="455801" y="277874"/>
                </a:lnTo>
                <a:lnTo>
                  <a:pt x="519439" y="320307"/>
                </a:lnTo>
                <a:lnTo>
                  <a:pt x="581823" y="364624"/>
                </a:lnTo>
                <a:lnTo>
                  <a:pt x="642917" y="410785"/>
                </a:lnTo>
                <a:lnTo>
                  <a:pt x="702686" y="458753"/>
                </a:lnTo>
                <a:lnTo>
                  <a:pt x="761095" y="508492"/>
                </a:lnTo>
                <a:lnTo>
                  <a:pt x="818108" y="559963"/>
                </a:lnTo>
                <a:lnTo>
                  <a:pt x="873690" y="613129"/>
                </a:lnTo>
                <a:lnTo>
                  <a:pt x="927807" y="667953"/>
                </a:lnTo>
                <a:lnTo>
                  <a:pt x="980423" y="724397"/>
                </a:lnTo>
                <a:lnTo>
                  <a:pt x="1031503" y="782425"/>
                </a:lnTo>
                <a:lnTo>
                  <a:pt x="1081012" y="841997"/>
                </a:lnTo>
                <a:lnTo>
                  <a:pt x="1128915" y="903078"/>
                </a:lnTo>
                <a:lnTo>
                  <a:pt x="1175176" y="965629"/>
                </a:lnTo>
                <a:lnTo>
                  <a:pt x="1219761" y="1029613"/>
                </a:lnTo>
                <a:lnTo>
                  <a:pt x="1262634" y="1094993"/>
                </a:lnTo>
                <a:lnTo>
                  <a:pt x="1283208" y="1130935"/>
                </a:lnTo>
                <a:lnTo>
                  <a:pt x="3051302" y="1130935"/>
                </a:lnTo>
                <a:lnTo>
                  <a:pt x="3105486" y="1129059"/>
                </a:lnTo>
                <a:lnTo>
                  <a:pt x="3158463" y="1123532"/>
                </a:lnTo>
                <a:lnTo>
                  <a:pt x="3210065" y="1114496"/>
                </a:lnTo>
                <a:lnTo>
                  <a:pt x="3260120" y="1102099"/>
                </a:lnTo>
                <a:lnTo>
                  <a:pt x="3308459" y="1086486"/>
                </a:lnTo>
                <a:lnTo>
                  <a:pt x="3354911" y="1067803"/>
                </a:lnTo>
                <a:lnTo>
                  <a:pt x="3399307" y="1046195"/>
                </a:lnTo>
                <a:lnTo>
                  <a:pt x="3441476" y="1021808"/>
                </a:lnTo>
                <a:lnTo>
                  <a:pt x="3481249" y="994787"/>
                </a:lnTo>
                <a:lnTo>
                  <a:pt x="3518455" y="965279"/>
                </a:lnTo>
                <a:lnTo>
                  <a:pt x="3552925" y="933428"/>
                </a:lnTo>
                <a:lnTo>
                  <a:pt x="3584488" y="899381"/>
                </a:lnTo>
                <a:lnTo>
                  <a:pt x="3612975" y="863283"/>
                </a:lnTo>
                <a:lnTo>
                  <a:pt x="3638215" y="825279"/>
                </a:lnTo>
                <a:lnTo>
                  <a:pt x="3660038" y="785516"/>
                </a:lnTo>
                <a:lnTo>
                  <a:pt x="3678275" y="744139"/>
                </a:lnTo>
                <a:lnTo>
                  <a:pt x="3692755" y="701294"/>
                </a:lnTo>
                <a:lnTo>
                  <a:pt x="3703309" y="657126"/>
                </a:lnTo>
                <a:lnTo>
                  <a:pt x="3709765" y="611780"/>
                </a:lnTo>
                <a:lnTo>
                  <a:pt x="3711955" y="565403"/>
                </a:lnTo>
                <a:lnTo>
                  <a:pt x="3709765" y="519028"/>
                </a:lnTo>
                <a:lnTo>
                  <a:pt x="3703309" y="473685"/>
                </a:lnTo>
                <a:lnTo>
                  <a:pt x="3692755" y="429521"/>
                </a:lnTo>
                <a:lnTo>
                  <a:pt x="3678275" y="386681"/>
                </a:lnTo>
                <a:lnTo>
                  <a:pt x="3660038" y="345311"/>
                </a:lnTo>
                <a:lnTo>
                  <a:pt x="3638215" y="305555"/>
                </a:lnTo>
                <a:lnTo>
                  <a:pt x="3612975" y="267560"/>
                </a:lnTo>
                <a:lnTo>
                  <a:pt x="3584488" y="231471"/>
                </a:lnTo>
                <a:lnTo>
                  <a:pt x="3552925" y="197433"/>
                </a:lnTo>
                <a:lnTo>
                  <a:pt x="3518455" y="165592"/>
                </a:lnTo>
                <a:lnTo>
                  <a:pt x="3481249" y="136093"/>
                </a:lnTo>
                <a:lnTo>
                  <a:pt x="3441476" y="109081"/>
                </a:lnTo>
                <a:lnTo>
                  <a:pt x="3399307" y="84703"/>
                </a:lnTo>
                <a:lnTo>
                  <a:pt x="3354911" y="63103"/>
                </a:lnTo>
                <a:lnTo>
                  <a:pt x="3308459" y="44428"/>
                </a:lnTo>
                <a:lnTo>
                  <a:pt x="3260120" y="28821"/>
                </a:lnTo>
                <a:lnTo>
                  <a:pt x="3210065" y="16430"/>
                </a:lnTo>
                <a:lnTo>
                  <a:pt x="3158463" y="7399"/>
                </a:lnTo>
                <a:lnTo>
                  <a:pt x="3105486" y="1874"/>
                </a:lnTo>
                <a:lnTo>
                  <a:pt x="3051302" y="0"/>
                </a:lnTo>
                <a:close/>
              </a:path>
            </a:pathLst>
          </a:custGeom>
          <a:solidFill>
            <a:srgbClr val="FFFFFF"/>
          </a:solidFill>
        </p:spPr>
        <p:txBody>
          <a:bodyPr wrap="square" lIns="0" tIns="0" rIns="0" bIns="0" rtlCol="0"/>
          <a:lstStyle/>
          <a:p>
            <a:endParaRPr/>
          </a:p>
        </p:txBody>
      </p:sp>
      <p:sp>
        <p:nvSpPr>
          <p:cNvPr id="25" name="bk object 25"/>
          <p:cNvSpPr/>
          <p:nvPr/>
        </p:nvSpPr>
        <p:spPr>
          <a:xfrm>
            <a:off x="72055" y="2914014"/>
            <a:ext cx="2451100" cy="1130935"/>
          </a:xfrm>
          <a:custGeom>
            <a:avLst/>
            <a:gdLst/>
            <a:ahLst/>
            <a:cxnLst/>
            <a:rect l="l" t="t" r="r" b="b"/>
            <a:pathLst>
              <a:path w="2451100" h="1130935">
                <a:moveTo>
                  <a:pt x="2430860" y="0"/>
                </a:moveTo>
                <a:lnTo>
                  <a:pt x="535664" y="0"/>
                </a:lnTo>
                <a:lnTo>
                  <a:pt x="491735" y="1874"/>
                </a:lnTo>
                <a:lnTo>
                  <a:pt x="448784" y="7399"/>
                </a:lnTo>
                <a:lnTo>
                  <a:pt x="406948" y="16430"/>
                </a:lnTo>
                <a:lnTo>
                  <a:pt x="366364" y="28821"/>
                </a:lnTo>
                <a:lnTo>
                  <a:pt x="327172" y="44428"/>
                </a:lnTo>
                <a:lnTo>
                  <a:pt x="289509" y="63103"/>
                </a:lnTo>
                <a:lnTo>
                  <a:pt x="253512" y="84703"/>
                </a:lnTo>
                <a:lnTo>
                  <a:pt x="219321" y="109081"/>
                </a:lnTo>
                <a:lnTo>
                  <a:pt x="187072" y="136093"/>
                </a:lnTo>
                <a:lnTo>
                  <a:pt x="156904" y="165592"/>
                </a:lnTo>
                <a:lnTo>
                  <a:pt x="128954" y="197433"/>
                </a:lnTo>
                <a:lnTo>
                  <a:pt x="103361" y="231471"/>
                </a:lnTo>
                <a:lnTo>
                  <a:pt x="80262" y="267560"/>
                </a:lnTo>
                <a:lnTo>
                  <a:pt x="59795" y="305555"/>
                </a:lnTo>
                <a:lnTo>
                  <a:pt x="42099" y="345311"/>
                </a:lnTo>
                <a:lnTo>
                  <a:pt x="27311" y="386681"/>
                </a:lnTo>
                <a:lnTo>
                  <a:pt x="15569" y="429521"/>
                </a:lnTo>
                <a:lnTo>
                  <a:pt x="7011" y="473685"/>
                </a:lnTo>
                <a:lnTo>
                  <a:pt x="1775" y="519028"/>
                </a:lnTo>
                <a:lnTo>
                  <a:pt x="0" y="565404"/>
                </a:lnTo>
                <a:lnTo>
                  <a:pt x="1775" y="611780"/>
                </a:lnTo>
                <a:lnTo>
                  <a:pt x="7011" y="657126"/>
                </a:lnTo>
                <a:lnTo>
                  <a:pt x="15569" y="701294"/>
                </a:lnTo>
                <a:lnTo>
                  <a:pt x="27311" y="744139"/>
                </a:lnTo>
                <a:lnTo>
                  <a:pt x="42099" y="785516"/>
                </a:lnTo>
                <a:lnTo>
                  <a:pt x="59795" y="825279"/>
                </a:lnTo>
                <a:lnTo>
                  <a:pt x="80262" y="863283"/>
                </a:lnTo>
                <a:lnTo>
                  <a:pt x="103361" y="899381"/>
                </a:lnTo>
                <a:lnTo>
                  <a:pt x="128954" y="933428"/>
                </a:lnTo>
                <a:lnTo>
                  <a:pt x="156904" y="965279"/>
                </a:lnTo>
                <a:lnTo>
                  <a:pt x="187072" y="994787"/>
                </a:lnTo>
                <a:lnTo>
                  <a:pt x="219321" y="1021808"/>
                </a:lnTo>
                <a:lnTo>
                  <a:pt x="253512" y="1046195"/>
                </a:lnTo>
                <a:lnTo>
                  <a:pt x="289509" y="1067803"/>
                </a:lnTo>
                <a:lnTo>
                  <a:pt x="327172" y="1086486"/>
                </a:lnTo>
                <a:lnTo>
                  <a:pt x="366364" y="1102099"/>
                </a:lnTo>
                <a:lnTo>
                  <a:pt x="406948" y="1114496"/>
                </a:lnTo>
                <a:lnTo>
                  <a:pt x="448784" y="1123532"/>
                </a:lnTo>
                <a:lnTo>
                  <a:pt x="491735" y="1129059"/>
                </a:lnTo>
                <a:lnTo>
                  <a:pt x="535664" y="1130935"/>
                </a:lnTo>
                <a:lnTo>
                  <a:pt x="2450672" y="1130935"/>
                </a:lnTo>
                <a:lnTo>
                  <a:pt x="2436829" y="1060831"/>
                </a:lnTo>
                <a:lnTo>
                  <a:pt x="2432719" y="1033827"/>
                </a:lnTo>
                <a:lnTo>
                  <a:pt x="2425103" y="979541"/>
                </a:lnTo>
                <a:lnTo>
                  <a:pt x="2418300" y="924891"/>
                </a:lnTo>
                <a:lnTo>
                  <a:pt x="2412319" y="869888"/>
                </a:lnTo>
                <a:lnTo>
                  <a:pt x="2407166" y="814545"/>
                </a:lnTo>
                <a:lnTo>
                  <a:pt x="2402852" y="758872"/>
                </a:lnTo>
                <a:lnTo>
                  <a:pt x="2399304" y="701294"/>
                </a:lnTo>
                <a:lnTo>
                  <a:pt x="2396770" y="646582"/>
                </a:lnTo>
                <a:lnTo>
                  <a:pt x="2395019" y="589989"/>
                </a:lnTo>
                <a:lnTo>
                  <a:pt x="2394140" y="533112"/>
                </a:lnTo>
                <a:lnTo>
                  <a:pt x="2394163" y="473685"/>
                </a:lnTo>
                <a:lnTo>
                  <a:pt x="2394800" y="429521"/>
                </a:lnTo>
                <a:lnTo>
                  <a:pt x="2395789" y="390835"/>
                </a:lnTo>
                <a:lnTo>
                  <a:pt x="2397351" y="348488"/>
                </a:lnTo>
                <a:lnTo>
                  <a:pt x="2399443" y="305555"/>
                </a:lnTo>
                <a:lnTo>
                  <a:pt x="2401934" y="264316"/>
                </a:lnTo>
                <a:lnTo>
                  <a:pt x="2404952" y="222504"/>
                </a:lnTo>
                <a:lnTo>
                  <a:pt x="2430860"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535711" y="1499016"/>
            <a:ext cx="644577" cy="479685"/>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537679" y="1514006"/>
            <a:ext cx="704537" cy="464695"/>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7959776" y="1499016"/>
            <a:ext cx="449704" cy="479685"/>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6655633" y="3162924"/>
            <a:ext cx="284813" cy="659567"/>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5621311" y="3192905"/>
            <a:ext cx="614596" cy="449704"/>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569626" y="4976734"/>
            <a:ext cx="1768839" cy="659567"/>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7255239" y="3237875"/>
            <a:ext cx="734518" cy="329783"/>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8" name="Content Placeholder 7"/>
          <p:cNvSpPr>
            <a:spLocks noGrp="1"/>
          </p:cNvSpPr>
          <p:nvPr>
            <p:ph sz="quarter" idx="10"/>
          </p:nvPr>
        </p:nvSpPr>
        <p:spPr>
          <a:xfrm>
            <a:off x="228600" y="152400"/>
            <a:ext cx="457200" cy="276999"/>
          </a:xfrm>
        </p:spPr>
        <p:txBody>
          <a:bodyPr/>
          <a:lstStyle/>
          <a:p>
            <a:pPr lvl="0"/>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 name="Content Placeholder 2"/>
          <p:cNvSpPr>
            <a:spLocks noGrp="1"/>
          </p:cNvSpPr>
          <p:nvPr>
            <p:ph sz="quarter" idx="13"/>
          </p:nvPr>
        </p:nvSpPr>
        <p:spPr>
          <a:xfrm>
            <a:off x="228600" y="152400"/>
            <a:ext cx="304800" cy="276999"/>
          </a:xfrm>
        </p:spPr>
        <p:txBody>
          <a:bodyPr/>
          <a:lstStyle/>
          <a:p>
            <a:pPr lvl="0"/>
            <a:endParaRPr lang="en-US" dirty="0"/>
          </a:p>
        </p:txBody>
      </p:sp>
    </p:spTree>
    <p:extLst>
      <p:ext uri="{BB962C8B-B14F-4D97-AF65-F5344CB8AC3E}">
        <p14:creationId xmlns:p14="http://schemas.microsoft.com/office/powerpoint/2010/main" val="258029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74370" y="656939"/>
            <a:ext cx="8195259" cy="407034"/>
          </a:xfrm>
          <a:prstGeom prst="rect">
            <a:avLst/>
          </a:prstGeom>
        </p:spPr>
        <p:txBody>
          <a:bodyPr wrap="square" lIns="0" tIns="0" rIns="0" bIns="0">
            <a:spAutoFit/>
          </a:bodyPr>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535940" y="1698244"/>
            <a:ext cx="8072119" cy="4356735"/>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10/06/2020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21.svg"/><Relationship Id="rId1" Type="http://schemas.openxmlformats.org/officeDocument/2006/relationships/slideLayout" Target="../slideLayouts/slideLayout6.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jp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jpg"/><Relationship Id="rId9" Type="http://schemas.openxmlformats.org/officeDocument/2006/relationships/image" Target="../media/image14.jpg"/><Relationship Id="rId14" Type="http://schemas.openxmlformats.org/officeDocument/2006/relationships/image" Target="../media/image19.png"/></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9.jp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29.jp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29.jpg"/><Relationship Id="rId4" Type="http://schemas.openxmlformats.org/officeDocument/2006/relationships/image" Target="../media/image30.png"/></Relationships>
</file>

<file path=ppt/slides/_rels/slide17.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hyperlink" Target="http://www.bom.gov.au/pacific/projects/pslm/" TargetMode="External"/><Relationship Id="rId3" Type="http://schemas.openxmlformats.org/officeDocument/2006/relationships/image" Target="../media/image24.png"/><Relationship Id="rId7" Type="http://schemas.openxmlformats.org/officeDocument/2006/relationships/hyperlink" Target="http://projects.worldbank.org/P160096?lang=en"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hyperlink" Target="http://projects.worldbank.org/P167166?lang=en" TargetMode="External"/><Relationship Id="rId5" Type="http://schemas.openxmlformats.org/officeDocument/2006/relationships/hyperlink" Target="http://projects.worldbank.org/P154839?lang=en" TargetMode="External"/><Relationship Id="rId4" Type="http://schemas.openxmlformats.org/officeDocument/2006/relationships/image" Target="../media/image31.jp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31.jpg"/></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32.emf"/><Relationship Id="rId4" Type="http://schemas.openxmlformats.org/officeDocument/2006/relationships/image" Target="../media/image31.jp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31.jp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31.jp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jp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8.jpg"/><Relationship Id="rId5" Type="http://schemas.openxmlformats.org/officeDocument/2006/relationships/image" Target="../media/image37.jpg"/><Relationship Id="rId4" Type="http://schemas.openxmlformats.org/officeDocument/2006/relationships/image" Target="../media/image36.jpg"/></Relationships>
</file>

<file path=ppt/slides/_rels/slide3.xml.rels><?xml version="1.0" encoding="UTF-8" standalone="yes"?>
<Relationships xmlns="http://schemas.openxmlformats.org/package/2006/relationships"><Relationship Id="rId8" Type="http://schemas.openxmlformats.org/officeDocument/2006/relationships/hyperlink" Target="http://projects.worldbank.org/P166987?lang=en" TargetMode="External"/><Relationship Id="rId3" Type="http://schemas.openxmlformats.org/officeDocument/2006/relationships/image" Target="../media/image23.png"/><Relationship Id="rId7" Type="http://schemas.openxmlformats.org/officeDocument/2006/relationships/hyperlink" Target="https://www.afdb.org/fileadmin/uploads/afdb/Documents/Project-and-Operations/Niger_-_Projet_de_d%C3%A9veloppement_de_l%E2%80%99information_et_de_la_prospective_climatiques__PDIPC__-_Rapport_d%E2%80%99%C3%A9valuation_.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projects.worldbank.org/P159217?lang=en" TargetMode="External"/><Relationship Id="rId5" Type="http://schemas.openxmlformats.org/officeDocument/2006/relationships/hyperlink" Target="http://projects.worldbank.org/P164078?lang=en" TargetMode="Externa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27.emf"/><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grpSp>
        <p:nvGrpSpPr>
          <p:cNvPr id="32" name="Group 31"/>
          <p:cNvGrpSpPr/>
          <p:nvPr/>
        </p:nvGrpSpPr>
        <p:grpSpPr>
          <a:xfrm>
            <a:off x="0" y="50"/>
            <a:ext cx="9144000" cy="6664813"/>
            <a:chOff x="0" y="50"/>
            <a:chExt cx="9144000" cy="6664813"/>
          </a:xfrm>
        </p:grpSpPr>
        <p:sp>
          <p:nvSpPr>
            <p:cNvPr id="33" name="object 2"/>
            <p:cNvSpPr/>
            <p:nvPr/>
          </p:nvSpPr>
          <p:spPr>
            <a:xfrm>
              <a:off x="395541" y="836688"/>
              <a:ext cx="1512570" cy="288290"/>
            </a:xfrm>
            <a:custGeom>
              <a:avLst/>
              <a:gdLst/>
              <a:ahLst/>
              <a:cxnLst/>
              <a:rect l="l" t="t" r="r" b="b"/>
              <a:pathLst>
                <a:path w="1512570" h="288290">
                  <a:moveTo>
                    <a:pt x="0" y="288023"/>
                  </a:moveTo>
                  <a:lnTo>
                    <a:pt x="1512189" y="288023"/>
                  </a:lnTo>
                  <a:lnTo>
                    <a:pt x="1512189" y="0"/>
                  </a:lnTo>
                  <a:lnTo>
                    <a:pt x="0" y="0"/>
                  </a:lnTo>
                  <a:lnTo>
                    <a:pt x="0" y="288023"/>
                  </a:lnTo>
                  <a:close/>
                </a:path>
              </a:pathLst>
            </a:custGeom>
            <a:solidFill>
              <a:srgbClr val="B50707"/>
            </a:solidFill>
          </p:spPr>
          <p:txBody>
            <a:bodyPr wrap="square" lIns="0" tIns="0" rIns="0" bIns="0" rtlCol="0"/>
            <a:lstStyle/>
            <a:p>
              <a:endParaRPr/>
            </a:p>
          </p:txBody>
        </p:sp>
        <p:sp>
          <p:nvSpPr>
            <p:cNvPr id="34" name="object 3"/>
            <p:cNvSpPr/>
            <p:nvPr/>
          </p:nvSpPr>
          <p:spPr>
            <a:xfrm>
              <a:off x="1907667" y="836688"/>
              <a:ext cx="1476375" cy="288290"/>
            </a:xfrm>
            <a:custGeom>
              <a:avLst/>
              <a:gdLst/>
              <a:ahLst/>
              <a:cxnLst/>
              <a:rect l="l" t="t" r="r" b="b"/>
              <a:pathLst>
                <a:path w="1476375" h="288290">
                  <a:moveTo>
                    <a:pt x="0" y="288023"/>
                  </a:moveTo>
                  <a:lnTo>
                    <a:pt x="1476120" y="288023"/>
                  </a:lnTo>
                  <a:lnTo>
                    <a:pt x="1476120" y="0"/>
                  </a:lnTo>
                  <a:lnTo>
                    <a:pt x="0" y="0"/>
                  </a:lnTo>
                  <a:lnTo>
                    <a:pt x="0" y="288023"/>
                  </a:lnTo>
                  <a:close/>
                </a:path>
              </a:pathLst>
            </a:custGeom>
            <a:solidFill>
              <a:srgbClr val="B50707"/>
            </a:solidFill>
          </p:spPr>
          <p:txBody>
            <a:bodyPr wrap="square" lIns="0" tIns="0" rIns="0" bIns="0" rtlCol="0"/>
            <a:lstStyle/>
            <a:p>
              <a:endParaRPr/>
            </a:p>
          </p:txBody>
        </p:sp>
        <p:sp>
          <p:nvSpPr>
            <p:cNvPr id="35" name="object 4"/>
            <p:cNvSpPr/>
            <p:nvPr/>
          </p:nvSpPr>
          <p:spPr>
            <a:xfrm>
              <a:off x="3383915" y="836688"/>
              <a:ext cx="1494155" cy="288290"/>
            </a:xfrm>
            <a:custGeom>
              <a:avLst/>
              <a:gdLst/>
              <a:ahLst/>
              <a:cxnLst/>
              <a:rect l="l" t="t" r="r" b="b"/>
              <a:pathLst>
                <a:path w="1494154" h="288290">
                  <a:moveTo>
                    <a:pt x="0" y="288023"/>
                  </a:moveTo>
                  <a:lnTo>
                    <a:pt x="1494155" y="288023"/>
                  </a:lnTo>
                  <a:lnTo>
                    <a:pt x="1494155" y="0"/>
                  </a:lnTo>
                  <a:lnTo>
                    <a:pt x="0" y="0"/>
                  </a:lnTo>
                  <a:lnTo>
                    <a:pt x="0" y="288023"/>
                  </a:lnTo>
                  <a:close/>
                </a:path>
              </a:pathLst>
            </a:custGeom>
            <a:solidFill>
              <a:srgbClr val="D30D0D"/>
            </a:solidFill>
          </p:spPr>
          <p:txBody>
            <a:bodyPr wrap="square" lIns="0" tIns="0" rIns="0" bIns="0" rtlCol="0"/>
            <a:lstStyle/>
            <a:p>
              <a:endParaRPr/>
            </a:p>
          </p:txBody>
        </p:sp>
        <p:sp>
          <p:nvSpPr>
            <p:cNvPr id="36" name="object 5"/>
            <p:cNvSpPr/>
            <p:nvPr/>
          </p:nvSpPr>
          <p:spPr>
            <a:xfrm>
              <a:off x="4878070" y="836688"/>
              <a:ext cx="1494155" cy="288290"/>
            </a:xfrm>
            <a:custGeom>
              <a:avLst/>
              <a:gdLst/>
              <a:ahLst/>
              <a:cxnLst/>
              <a:rect l="l" t="t" r="r" b="b"/>
              <a:pathLst>
                <a:path w="1494154" h="288290">
                  <a:moveTo>
                    <a:pt x="0" y="288023"/>
                  </a:moveTo>
                  <a:lnTo>
                    <a:pt x="1494154" y="288023"/>
                  </a:lnTo>
                  <a:lnTo>
                    <a:pt x="1494154" y="0"/>
                  </a:lnTo>
                  <a:lnTo>
                    <a:pt x="0" y="0"/>
                  </a:lnTo>
                  <a:lnTo>
                    <a:pt x="0" y="288023"/>
                  </a:lnTo>
                  <a:close/>
                </a:path>
              </a:pathLst>
            </a:custGeom>
            <a:solidFill>
              <a:srgbClr val="DF564D"/>
            </a:solidFill>
          </p:spPr>
          <p:txBody>
            <a:bodyPr wrap="square" lIns="0" tIns="0" rIns="0" bIns="0" rtlCol="0"/>
            <a:lstStyle/>
            <a:p>
              <a:endParaRPr/>
            </a:p>
          </p:txBody>
        </p:sp>
        <p:sp>
          <p:nvSpPr>
            <p:cNvPr id="37" name="object 6"/>
            <p:cNvSpPr txBox="1"/>
            <p:nvPr/>
          </p:nvSpPr>
          <p:spPr>
            <a:xfrm>
              <a:off x="3283077" y="1185712"/>
              <a:ext cx="2359660" cy="417195"/>
            </a:xfrm>
            <a:prstGeom prst="rect">
              <a:avLst/>
            </a:prstGeom>
          </p:spPr>
          <p:txBody>
            <a:bodyPr vert="horz" wrap="square" lIns="0" tIns="0" rIns="0" bIns="0" rtlCol="0">
              <a:spAutoFit/>
            </a:bodyPr>
            <a:lstStyle/>
            <a:p>
              <a:pPr marL="12700" marR="5080">
                <a:lnSpc>
                  <a:spcPct val="100000"/>
                </a:lnSpc>
              </a:pPr>
              <a:r>
                <a:rPr sz="1400" spc="-10" dirty="0">
                  <a:latin typeface="Arial"/>
                  <a:cs typeface="Arial"/>
                </a:rPr>
                <a:t>C</a:t>
              </a:r>
              <a:r>
                <a:rPr sz="1400" dirty="0">
                  <a:latin typeface="Arial"/>
                  <a:cs typeface="Arial"/>
                </a:rPr>
                <a:t>li</a:t>
              </a:r>
              <a:r>
                <a:rPr sz="1400" spc="-5" dirty="0">
                  <a:latin typeface="Arial"/>
                  <a:cs typeface="Arial"/>
                </a:rPr>
                <a:t>m</a:t>
              </a:r>
              <a:r>
                <a:rPr sz="1400" dirty="0">
                  <a:latin typeface="Arial"/>
                  <a:cs typeface="Arial"/>
                </a:rPr>
                <a:t>ate</a:t>
              </a:r>
              <a:r>
                <a:rPr sz="1400" spc="-20" dirty="0">
                  <a:latin typeface="Arial"/>
                  <a:cs typeface="Arial"/>
                </a:rPr>
                <a:t> </a:t>
              </a:r>
              <a:r>
                <a:rPr sz="1400" spc="-10" dirty="0">
                  <a:latin typeface="Arial"/>
                  <a:cs typeface="Arial"/>
                </a:rPr>
                <a:t>R</a:t>
              </a:r>
              <a:r>
                <a:rPr sz="1400" dirty="0">
                  <a:latin typeface="Arial"/>
                  <a:cs typeface="Arial"/>
                </a:rPr>
                <a:t>isk</a:t>
              </a:r>
              <a:r>
                <a:rPr sz="1400" spc="-15" dirty="0">
                  <a:latin typeface="Arial"/>
                  <a:cs typeface="Arial"/>
                </a:rPr>
                <a:t> </a:t>
              </a:r>
              <a:r>
                <a:rPr sz="1400" dirty="0">
                  <a:latin typeface="Arial"/>
                  <a:cs typeface="Arial"/>
                </a:rPr>
                <a:t>&amp;</a:t>
              </a:r>
              <a:r>
                <a:rPr sz="1400" spc="5" dirty="0">
                  <a:latin typeface="Arial"/>
                  <a:cs typeface="Arial"/>
                </a:rPr>
                <a:t> </a:t>
              </a:r>
              <a:r>
                <a:rPr sz="1400" dirty="0">
                  <a:latin typeface="Arial"/>
                  <a:cs typeface="Arial"/>
                </a:rPr>
                <a:t>Early</a:t>
              </a:r>
              <a:r>
                <a:rPr sz="1400" spc="-15" dirty="0">
                  <a:latin typeface="Arial"/>
                  <a:cs typeface="Arial"/>
                </a:rPr>
                <a:t> </a:t>
              </a:r>
              <a:r>
                <a:rPr sz="1400" spc="15" dirty="0">
                  <a:latin typeface="Arial"/>
                  <a:cs typeface="Arial"/>
                </a:rPr>
                <a:t>W</a:t>
              </a:r>
              <a:r>
                <a:rPr sz="1400" dirty="0">
                  <a:latin typeface="Arial"/>
                  <a:cs typeface="Arial"/>
                </a:rPr>
                <a:t>arning S</a:t>
              </a:r>
              <a:r>
                <a:rPr sz="1400" spc="-20" dirty="0">
                  <a:latin typeface="Arial"/>
                  <a:cs typeface="Arial"/>
                </a:rPr>
                <a:t>y</a:t>
              </a:r>
              <a:r>
                <a:rPr sz="1400" dirty="0">
                  <a:latin typeface="Arial"/>
                  <a:cs typeface="Arial"/>
                </a:rPr>
                <a:t>ste</a:t>
              </a:r>
              <a:r>
                <a:rPr sz="1400" spc="-10" dirty="0">
                  <a:latin typeface="Arial"/>
                  <a:cs typeface="Arial"/>
                </a:rPr>
                <a:t>m</a:t>
              </a:r>
              <a:r>
                <a:rPr sz="1400" dirty="0">
                  <a:latin typeface="Arial"/>
                  <a:cs typeface="Arial"/>
                </a:rPr>
                <a:t>s</a:t>
              </a:r>
              <a:endParaRPr sz="1400">
                <a:latin typeface="Arial"/>
                <a:cs typeface="Arial"/>
              </a:endParaRPr>
            </a:p>
          </p:txBody>
        </p:sp>
        <p:sp>
          <p:nvSpPr>
            <p:cNvPr id="38" name="object 7"/>
            <p:cNvSpPr txBox="1"/>
            <p:nvPr/>
          </p:nvSpPr>
          <p:spPr>
            <a:xfrm>
              <a:off x="618540" y="2297588"/>
              <a:ext cx="4563060" cy="2508379"/>
            </a:xfrm>
            <a:prstGeom prst="rect">
              <a:avLst/>
            </a:prstGeom>
          </p:spPr>
          <p:txBody>
            <a:bodyPr vert="horz" wrap="square" lIns="0" tIns="0" rIns="0" bIns="0" rtlCol="0">
              <a:spAutoFit/>
            </a:bodyPr>
            <a:lstStyle/>
            <a:p>
              <a:pPr marL="12700" marR="44450">
                <a:lnSpc>
                  <a:spcPct val="100000"/>
                </a:lnSpc>
              </a:pPr>
              <a:r>
                <a:rPr sz="2400" b="1" dirty="0">
                  <a:latin typeface="Arial"/>
                  <a:cs typeface="Arial"/>
                </a:rPr>
                <a:t>Joint</a:t>
              </a:r>
              <a:r>
                <a:rPr sz="2400" b="1" spc="-20" dirty="0">
                  <a:latin typeface="Arial"/>
                  <a:cs typeface="Arial"/>
                </a:rPr>
                <a:t> </a:t>
              </a:r>
              <a:r>
                <a:rPr sz="2400" b="1" dirty="0">
                  <a:latin typeface="Arial"/>
                  <a:cs typeface="Arial"/>
                </a:rPr>
                <a:t>R</a:t>
              </a:r>
              <a:r>
                <a:rPr sz="2400" b="1" spc="-10" dirty="0">
                  <a:latin typeface="Arial"/>
                  <a:cs typeface="Arial"/>
                </a:rPr>
                <a:t>e</a:t>
              </a:r>
              <a:r>
                <a:rPr sz="2400" b="1" dirty="0">
                  <a:latin typeface="Arial"/>
                  <a:cs typeface="Arial"/>
                </a:rPr>
                <a:t>porting</a:t>
              </a:r>
              <a:r>
                <a:rPr sz="2400" b="1" spc="-15" dirty="0">
                  <a:latin typeface="Arial"/>
                  <a:cs typeface="Arial"/>
                </a:rPr>
                <a:t> </a:t>
              </a:r>
              <a:r>
                <a:rPr sz="2400" b="1" dirty="0">
                  <a:latin typeface="Arial"/>
                  <a:cs typeface="Arial"/>
                </a:rPr>
                <a:t>on</a:t>
              </a:r>
              <a:r>
                <a:rPr sz="2400" b="1" spc="-15" dirty="0">
                  <a:latin typeface="Arial"/>
                  <a:cs typeface="Arial"/>
                </a:rPr>
                <a:t> </a:t>
              </a:r>
              <a:r>
                <a:rPr lang="en-US" sz="2400" b="1" dirty="0">
                  <a:latin typeface="Arial"/>
                  <a:cs typeface="Arial"/>
                </a:rPr>
                <a:t>S</a:t>
              </a:r>
              <a:r>
                <a:rPr sz="2400" b="1" dirty="0">
                  <a:latin typeface="Arial"/>
                  <a:cs typeface="Arial"/>
                </a:rPr>
                <a:t>tatus of C</a:t>
              </a:r>
              <a:r>
                <a:rPr sz="2400" b="1" spc="-10" dirty="0">
                  <a:latin typeface="Arial"/>
                  <a:cs typeface="Arial"/>
                </a:rPr>
                <a:t>R</a:t>
              </a:r>
              <a:r>
                <a:rPr sz="2400" b="1" dirty="0">
                  <a:latin typeface="Arial"/>
                  <a:cs typeface="Arial"/>
                </a:rPr>
                <a:t>EWS</a:t>
              </a:r>
              <a:r>
                <a:rPr sz="2400" b="1" spc="5" dirty="0">
                  <a:latin typeface="Arial"/>
                  <a:cs typeface="Arial"/>
                </a:rPr>
                <a:t> </a:t>
              </a:r>
              <a:r>
                <a:rPr lang="en-US" sz="2400" b="1" spc="5" dirty="0">
                  <a:latin typeface="Arial"/>
                  <a:cs typeface="Arial"/>
                </a:rPr>
                <a:t>Portfolio </a:t>
              </a:r>
              <a:r>
                <a:rPr sz="2400" b="1" dirty="0">
                  <a:latin typeface="Arial"/>
                  <a:cs typeface="Arial"/>
                </a:rPr>
                <a:t>from </a:t>
              </a:r>
              <a:endParaRPr lang="en-US" sz="2400" b="1" dirty="0">
                <a:latin typeface="Arial"/>
                <a:cs typeface="Arial"/>
              </a:endParaRPr>
            </a:p>
            <a:p>
              <a:pPr marL="12700" marR="44450">
                <a:lnSpc>
                  <a:spcPct val="100000"/>
                </a:lnSpc>
              </a:pPr>
              <a:r>
                <a:rPr lang="en-US" sz="2400" b="1" dirty="0">
                  <a:latin typeface="Arial"/>
                  <a:cs typeface="Arial"/>
                </a:rPr>
                <a:t>January – June 2020</a:t>
              </a:r>
              <a:endParaRPr sz="2400" dirty="0">
                <a:latin typeface="Arial"/>
                <a:cs typeface="Arial"/>
              </a:endParaRPr>
            </a:p>
            <a:p>
              <a:pPr>
                <a:lnSpc>
                  <a:spcPct val="100000"/>
                </a:lnSpc>
                <a:spcBef>
                  <a:spcPts val="44"/>
                </a:spcBef>
              </a:pPr>
              <a:endParaRPr sz="1850" dirty="0">
                <a:latin typeface="Times New Roman"/>
                <a:cs typeface="Times New Roman"/>
              </a:endParaRPr>
            </a:p>
            <a:p>
              <a:pPr marL="12700">
                <a:lnSpc>
                  <a:spcPct val="100000"/>
                </a:lnSpc>
              </a:pPr>
              <a:r>
                <a:rPr sz="1800" dirty="0">
                  <a:latin typeface="Arial"/>
                  <a:cs typeface="Arial"/>
                </a:rPr>
                <a:t>C</a:t>
              </a:r>
              <a:r>
                <a:rPr sz="1800" spc="-10" dirty="0">
                  <a:latin typeface="Arial"/>
                  <a:cs typeface="Arial"/>
                </a:rPr>
                <a:t>R</a:t>
              </a:r>
              <a:r>
                <a:rPr sz="1800" dirty="0">
                  <a:latin typeface="Arial"/>
                  <a:cs typeface="Arial"/>
                </a:rPr>
                <a:t>EWS</a:t>
              </a:r>
              <a:r>
                <a:rPr sz="1800" spc="5" dirty="0">
                  <a:latin typeface="Arial"/>
                  <a:cs typeface="Arial"/>
                </a:rPr>
                <a:t>/</a:t>
              </a:r>
              <a:r>
                <a:rPr sz="1800" dirty="0">
                  <a:latin typeface="Arial"/>
                  <a:cs typeface="Arial"/>
                </a:rPr>
                <a:t>SC.</a:t>
              </a:r>
              <a:r>
                <a:rPr lang="en-US" spc="-10" dirty="0">
                  <a:latin typeface="Arial"/>
                  <a:cs typeface="Arial"/>
                </a:rPr>
                <a:t>11</a:t>
              </a:r>
              <a:r>
                <a:rPr sz="1800" dirty="0">
                  <a:latin typeface="Arial"/>
                  <a:cs typeface="Arial"/>
                </a:rPr>
                <a:t>/inf</a:t>
              </a:r>
              <a:r>
                <a:rPr sz="1800" spc="-10" dirty="0">
                  <a:latin typeface="Arial"/>
                  <a:cs typeface="Arial"/>
                </a:rPr>
                <a:t>d</a:t>
              </a:r>
              <a:r>
                <a:rPr sz="1800" dirty="0">
                  <a:latin typeface="Arial"/>
                  <a:cs typeface="Arial"/>
                </a:rPr>
                <a:t>oc.</a:t>
              </a:r>
              <a:r>
                <a:rPr lang="en-US" dirty="0">
                  <a:latin typeface="Arial"/>
                  <a:cs typeface="Arial"/>
                </a:rPr>
                <a:t>6</a:t>
              </a:r>
              <a:endParaRPr sz="1800" dirty="0">
                <a:latin typeface="Arial"/>
                <a:cs typeface="Arial"/>
              </a:endParaRPr>
            </a:p>
            <a:p>
              <a:pPr>
                <a:lnSpc>
                  <a:spcPct val="100000"/>
                </a:lnSpc>
                <a:spcBef>
                  <a:spcPts val="32"/>
                </a:spcBef>
              </a:pPr>
              <a:endParaRPr sz="1850" dirty="0">
                <a:latin typeface="Times New Roman"/>
                <a:cs typeface="Times New Roman"/>
              </a:endParaRPr>
            </a:p>
            <a:p>
              <a:pPr marL="12700" marR="5080">
                <a:lnSpc>
                  <a:spcPct val="100000"/>
                </a:lnSpc>
              </a:pPr>
              <a:r>
                <a:rPr lang="en-US" sz="1800" dirty="0">
                  <a:latin typeface="Arial"/>
                  <a:cs typeface="Arial"/>
                </a:rPr>
                <a:t>11</a:t>
              </a:r>
              <a:r>
                <a:rPr sz="1800" dirty="0">
                  <a:latin typeface="Arial"/>
                  <a:cs typeface="Arial"/>
                </a:rPr>
                <a:t>th</a:t>
              </a:r>
              <a:r>
                <a:rPr sz="1800" spc="-10" dirty="0">
                  <a:latin typeface="Arial"/>
                  <a:cs typeface="Arial"/>
                </a:rPr>
                <a:t> </a:t>
              </a:r>
              <a:r>
                <a:rPr sz="1800" dirty="0">
                  <a:latin typeface="Arial"/>
                  <a:cs typeface="Arial"/>
                </a:rPr>
                <a:t>CREWS S</a:t>
              </a:r>
              <a:r>
                <a:rPr sz="1800" spc="5" dirty="0">
                  <a:latin typeface="Arial"/>
                  <a:cs typeface="Arial"/>
                </a:rPr>
                <a:t>t</a:t>
              </a:r>
              <a:r>
                <a:rPr sz="1800" dirty="0">
                  <a:latin typeface="Arial"/>
                  <a:cs typeface="Arial"/>
                </a:rPr>
                <a:t>e</a:t>
              </a:r>
              <a:r>
                <a:rPr sz="1800" spc="-10" dirty="0">
                  <a:latin typeface="Arial"/>
                  <a:cs typeface="Arial"/>
                </a:rPr>
                <a:t>e</a:t>
              </a:r>
              <a:r>
                <a:rPr sz="1800" dirty="0">
                  <a:latin typeface="Arial"/>
                  <a:cs typeface="Arial"/>
                </a:rPr>
                <a:t>ri</a:t>
              </a:r>
              <a:r>
                <a:rPr sz="1800" spc="-10" dirty="0">
                  <a:latin typeface="Arial"/>
                  <a:cs typeface="Arial"/>
                </a:rPr>
                <a:t>n</a:t>
              </a:r>
              <a:r>
                <a:rPr sz="1800" dirty="0">
                  <a:latin typeface="Arial"/>
                  <a:cs typeface="Arial"/>
                </a:rPr>
                <a:t>g</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mmittee</a:t>
              </a:r>
              <a:r>
                <a:rPr sz="1800" spc="5" dirty="0">
                  <a:latin typeface="Arial"/>
                  <a:cs typeface="Arial"/>
                </a:rPr>
                <a:t> </a:t>
              </a:r>
              <a:r>
                <a:rPr sz="1800" dirty="0">
                  <a:latin typeface="Arial"/>
                  <a:cs typeface="Arial"/>
                </a:rPr>
                <a:t>Me</a:t>
              </a:r>
              <a:r>
                <a:rPr sz="1800" spc="-10" dirty="0">
                  <a:latin typeface="Arial"/>
                  <a:cs typeface="Arial"/>
                </a:rPr>
                <a:t>e</a:t>
              </a:r>
              <a:r>
                <a:rPr sz="1800" dirty="0">
                  <a:latin typeface="Arial"/>
                  <a:cs typeface="Arial"/>
                </a:rPr>
                <a:t>ting </a:t>
              </a:r>
              <a:r>
                <a:rPr lang="en-GB" sz="1800" dirty="0">
                  <a:latin typeface="Arial"/>
                  <a:cs typeface="Arial"/>
                </a:rPr>
                <a:t>10 June 2020</a:t>
              </a:r>
              <a:endParaRPr sz="1800" dirty="0">
                <a:latin typeface="Arial"/>
                <a:cs typeface="Arial"/>
              </a:endParaRPr>
            </a:p>
          </p:txBody>
        </p:sp>
        <p:sp>
          <p:nvSpPr>
            <p:cNvPr id="39" name="object 8"/>
            <p:cNvSpPr/>
            <p:nvPr/>
          </p:nvSpPr>
          <p:spPr>
            <a:xfrm>
              <a:off x="6703441" y="577900"/>
              <a:ext cx="1934972" cy="854659"/>
            </a:xfrm>
            <a:prstGeom prst="rect">
              <a:avLst/>
            </a:prstGeom>
            <a:blipFill>
              <a:blip r:embed="rId3" cstate="print"/>
              <a:stretch>
                <a:fillRect/>
              </a:stretch>
            </a:blipFill>
          </p:spPr>
          <p:txBody>
            <a:bodyPr wrap="square" lIns="0" tIns="0" rIns="0" bIns="0" rtlCol="0"/>
            <a:lstStyle/>
            <a:p>
              <a:endParaRPr/>
            </a:p>
          </p:txBody>
        </p:sp>
        <p:sp>
          <p:nvSpPr>
            <p:cNvPr id="40" name="object 9"/>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41" name="object 10"/>
            <p:cNvSpPr/>
            <p:nvPr/>
          </p:nvSpPr>
          <p:spPr>
            <a:xfrm>
              <a:off x="5415279" y="2272728"/>
              <a:ext cx="1465960" cy="492823"/>
            </a:xfrm>
            <a:prstGeom prst="rect">
              <a:avLst/>
            </a:prstGeom>
            <a:blipFill>
              <a:blip r:embed="rId4" cstate="print"/>
              <a:stretch>
                <a:fillRect/>
              </a:stretch>
            </a:blipFill>
          </p:spPr>
          <p:txBody>
            <a:bodyPr wrap="square" lIns="0" tIns="0" rIns="0" bIns="0" rtlCol="0"/>
            <a:lstStyle/>
            <a:p>
              <a:endParaRPr/>
            </a:p>
          </p:txBody>
        </p:sp>
        <p:sp>
          <p:nvSpPr>
            <p:cNvPr id="42" name="object 11"/>
            <p:cNvSpPr/>
            <p:nvPr/>
          </p:nvSpPr>
          <p:spPr>
            <a:xfrm>
              <a:off x="7156068" y="2389593"/>
              <a:ext cx="1777365" cy="348526"/>
            </a:xfrm>
            <a:prstGeom prst="rect">
              <a:avLst/>
            </a:prstGeom>
            <a:blipFill>
              <a:blip r:embed="rId5" cstate="print"/>
              <a:stretch>
                <a:fillRect/>
              </a:stretch>
            </a:blipFill>
          </p:spPr>
          <p:txBody>
            <a:bodyPr wrap="square" lIns="0" tIns="0" rIns="0" bIns="0" rtlCol="0"/>
            <a:lstStyle/>
            <a:p>
              <a:endParaRPr/>
            </a:p>
          </p:txBody>
        </p:sp>
        <p:sp>
          <p:nvSpPr>
            <p:cNvPr id="43" name="object 12"/>
            <p:cNvSpPr/>
            <p:nvPr/>
          </p:nvSpPr>
          <p:spPr>
            <a:xfrm>
              <a:off x="7172452" y="2942615"/>
              <a:ext cx="1465961" cy="384530"/>
            </a:xfrm>
            <a:prstGeom prst="rect">
              <a:avLst/>
            </a:prstGeom>
            <a:blipFill>
              <a:blip r:embed="rId6" cstate="print"/>
              <a:stretch>
                <a:fillRect/>
              </a:stretch>
            </a:blipFill>
          </p:spPr>
          <p:txBody>
            <a:bodyPr wrap="square" lIns="0" tIns="0" rIns="0" bIns="0" rtlCol="0"/>
            <a:lstStyle/>
            <a:p>
              <a:endParaRPr/>
            </a:p>
          </p:txBody>
        </p:sp>
        <p:sp>
          <p:nvSpPr>
            <p:cNvPr id="44" name="object 13"/>
            <p:cNvSpPr/>
            <p:nvPr/>
          </p:nvSpPr>
          <p:spPr>
            <a:xfrm>
              <a:off x="5415279" y="2881972"/>
              <a:ext cx="1431417" cy="522516"/>
            </a:xfrm>
            <a:prstGeom prst="rect">
              <a:avLst/>
            </a:prstGeom>
            <a:blipFill>
              <a:blip r:embed="rId7" cstate="print"/>
              <a:stretch>
                <a:fillRect/>
              </a:stretch>
            </a:blipFill>
          </p:spPr>
          <p:txBody>
            <a:bodyPr wrap="square" lIns="0" tIns="0" rIns="0" bIns="0" rtlCol="0"/>
            <a:lstStyle/>
            <a:p>
              <a:endParaRPr/>
            </a:p>
          </p:txBody>
        </p:sp>
        <p:sp>
          <p:nvSpPr>
            <p:cNvPr id="45" name="object 14"/>
            <p:cNvSpPr/>
            <p:nvPr/>
          </p:nvSpPr>
          <p:spPr>
            <a:xfrm>
              <a:off x="496823" y="5800344"/>
              <a:ext cx="8065008" cy="114300"/>
            </a:xfrm>
            <a:prstGeom prst="rect">
              <a:avLst/>
            </a:prstGeom>
            <a:blipFill>
              <a:blip r:embed="rId8" cstate="print"/>
              <a:stretch>
                <a:fillRect/>
              </a:stretch>
            </a:blipFill>
          </p:spPr>
          <p:txBody>
            <a:bodyPr wrap="square" lIns="0" tIns="0" rIns="0" bIns="0" rtlCol="0"/>
            <a:lstStyle/>
            <a:p>
              <a:endParaRPr/>
            </a:p>
          </p:txBody>
        </p:sp>
        <p:sp>
          <p:nvSpPr>
            <p:cNvPr id="46" name="object 15"/>
            <p:cNvSpPr/>
            <p:nvPr/>
          </p:nvSpPr>
          <p:spPr>
            <a:xfrm>
              <a:off x="539546" y="5837466"/>
              <a:ext cx="7979409" cy="0"/>
            </a:xfrm>
            <a:custGeom>
              <a:avLst/>
              <a:gdLst/>
              <a:ahLst/>
              <a:cxnLst/>
              <a:rect l="l" t="t" r="r" b="b"/>
              <a:pathLst>
                <a:path w="7979409">
                  <a:moveTo>
                    <a:pt x="0" y="0"/>
                  </a:moveTo>
                  <a:lnTo>
                    <a:pt x="7979359" y="0"/>
                  </a:lnTo>
                </a:path>
              </a:pathLst>
            </a:custGeom>
            <a:ln w="28575">
              <a:solidFill>
                <a:srgbClr val="C0504D"/>
              </a:solidFill>
            </a:ln>
          </p:spPr>
          <p:txBody>
            <a:bodyPr wrap="square" lIns="0" tIns="0" rIns="0" bIns="0" rtlCol="0"/>
            <a:lstStyle/>
            <a:p>
              <a:endParaRPr/>
            </a:p>
          </p:txBody>
        </p:sp>
        <p:sp>
          <p:nvSpPr>
            <p:cNvPr id="47" name="object 16"/>
            <p:cNvSpPr/>
            <p:nvPr/>
          </p:nvSpPr>
          <p:spPr>
            <a:xfrm>
              <a:off x="656323" y="6099263"/>
              <a:ext cx="450850" cy="286385"/>
            </a:xfrm>
            <a:prstGeom prst="rect">
              <a:avLst/>
            </a:prstGeom>
            <a:blipFill>
              <a:blip r:embed="rId9" cstate="print"/>
              <a:stretch>
                <a:fillRect/>
              </a:stretch>
            </a:blipFill>
          </p:spPr>
          <p:txBody>
            <a:bodyPr wrap="square" lIns="0" tIns="0" rIns="0" bIns="0" rtlCol="0"/>
            <a:lstStyle/>
            <a:p>
              <a:endParaRPr/>
            </a:p>
          </p:txBody>
        </p:sp>
        <p:sp>
          <p:nvSpPr>
            <p:cNvPr id="48" name="object 17"/>
            <p:cNvSpPr/>
            <p:nvPr/>
          </p:nvSpPr>
          <p:spPr>
            <a:xfrm>
              <a:off x="1721611" y="6107595"/>
              <a:ext cx="438785" cy="286385"/>
            </a:xfrm>
            <a:prstGeom prst="rect">
              <a:avLst/>
            </a:prstGeom>
            <a:blipFill>
              <a:blip r:embed="rId10" cstate="print"/>
              <a:stretch>
                <a:fillRect/>
              </a:stretch>
            </a:blipFill>
          </p:spPr>
          <p:txBody>
            <a:bodyPr wrap="square" lIns="0" tIns="0" rIns="0" bIns="0" rtlCol="0"/>
            <a:lstStyle/>
            <a:p>
              <a:endParaRPr/>
            </a:p>
          </p:txBody>
        </p:sp>
        <p:sp>
          <p:nvSpPr>
            <p:cNvPr id="49" name="object 18"/>
            <p:cNvSpPr/>
            <p:nvPr/>
          </p:nvSpPr>
          <p:spPr>
            <a:xfrm>
              <a:off x="2735833" y="6107519"/>
              <a:ext cx="467994" cy="285115"/>
            </a:xfrm>
            <a:prstGeom prst="rect">
              <a:avLst/>
            </a:prstGeom>
            <a:blipFill>
              <a:blip r:embed="rId11" cstate="print"/>
              <a:stretch>
                <a:fillRect/>
              </a:stretch>
            </a:blipFill>
          </p:spPr>
          <p:txBody>
            <a:bodyPr wrap="square" lIns="0" tIns="0" rIns="0" bIns="0" rtlCol="0"/>
            <a:lstStyle/>
            <a:p>
              <a:endParaRPr/>
            </a:p>
          </p:txBody>
        </p:sp>
        <p:sp>
          <p:nvSpPr>
            <p:cNvPr id="50" name="object 19"/>
            <p:cNvSpPr/>
            <p:nvPr/>
          </p:nvSpPr>
          <p:spPr>
            <a:xfrm>
              <a:off x="3991102" y="6094945"/>
              <a:ext cx="400685" cy="287655"/>
            </a:xfrm>
            <a:prstGeom prst="rect">
              <a:avLst/>
            </a:prstGeom>
            <a:blipFill>
              <a:blip r:embed="rId12" cstate="print"/>
              <a:stretch>
                <a:fillRect/>
              </a:stretch>
            </a:blipFill>
          </p:spPr>
          <p:txBody>
            <a:bodyPr wrap="square" lIns="0" tIns="0" rIns="0" bIns="0" rtlCol="0"/>
            <a:lstStyle/>
            <a:p>
              <a:endParaRPr/>
            </a:p>
          </p:txBody>
        </p:sp>
        <p:sp>
          <p:nvSpPr>
            <p:cNvPr id="51" name="object 20"/>
            <p:cNvSpPr/>
            <p:nvPr/>
          </p:nvSpPr>
          <p:spPr>
            <a:xfrm>
              <a:off x="5405120" y="6099263"/>
              <a:ext cx="425450" cy="287655"/>
            </a:xfrm>
            <a:prstGeom prst="rect">
              <a:avLst/>
            </a:prstGeom>
            <a:blipFill>
              <a:blip r:embed="rId13" cstate="print"/>
              <a:stretch>
                <a:fillRect/>
              </a:stretch>
            </a:blipFill>
          </p:spPr>
          <p:txBody>
            <a:bodyPr wrap="square" lIns="0" tIns="0" rIns="0" bIns="0" rtlCol="0"/>
            <a:lstStyle/>
            <a:p>
              <a:endParaRPr/>
            </a:p>
          </p:txBody>
        </p:sp>
        <p:sp>
          <p:nvSpPr>
            <p:cNvPr id="52" name="object 21"/>
            <p:cNvSpPr/>
            <p:nvPr/>
          </p:nvSpPr>
          <p:spPr>
            <a:xfrm>
              <a:off x="6648322" y="6107519"/>
              <a:ext cx="396875" cy="293370"/>
            </a:xfrm>
            <a:prstGeom prst="rect">
              <a:avLst/>
            </a:prstGeom>
            <a:blipFill>
              <a:blip r:embed="rId14" cstate="print"/>
              <a:stretch>
                <a:fillRect/>
              </a:stretch>
            </a:blipFill>
          </p:spPr>
          <p:txBody>
            <a:bodyPr wrap="square" lIns="0" tIns="0" rIns="0" bIns="0" rtlCol="0"/>
            <a:lstStyle/>
            <a:p>
              <a:endParaRPr/>
            </a:p>
          </p:txBody>
        </p:sp>
        <p:sp>
          <p:nvSpPr>
            <p:cNvPr id="53" name="object 22"/>
            <p:cNvSpPr txBox="1"/>
            <p:nvPr/>
          </p:nvSpPr>
          <p:spPr>
            <a:xfrm>
              <a:off x="618540" y="6447981"/>
              <a:ext cx="548005" cy="160020"/>
            </a:xfrm>
            <a:prstGeom prst="rect">
              <a:avLst/>
            </a:prstGeom>
          </p:spPr>
          <p:txBody>
            <a:bodyPr vert="horz" wrap="square" lIns="0" tIns="0" rIns="0" bIns="0" rtlCol="0">
              <a:spAutoFit/>
            </a:bodyPr>
            <a:lstStyle/>
            <a:p>
              <a:pPr marL="12700">
                <a:lnSpc>
                  <a:spcPct val="100000"/>
                </a:lnSpc>
              </a:pPr>
              <a:r>
                <a:rPr sz="1050" dirty="0">
                  <a:latin typeface="Arial"/>
                  <a:cs typeface="Arial"/>
                </a:rPr>
                <a:t>Aus</a:t>
              </a:r>
              <a:r>
                <a:rPr sz="1050" spc="-5" dirty="0">
                  <a:latin typeface="Arial"/>
                  <a:cs typeface="Arial"/>
                </a:rPr>
                <a:t>tr</a:t>
              </a:r>
              <a:r>
                <a:rPr sz="1050" dirty="0">
                  <a:latin typeface="Arial"/>
                  <a:cs typeface="Arial"/>
                </a:rPr>
                <a:t>a</a:t>
              </a:r>
              <a:r>
                <a:rPr sz="1050" spc="5" dirty="0">
                  <a:latin typeface="Arial"/>
                  <a:cs typeface="Arial"/>
                </a:rPr>
                <a:t>l</a:t>
              </a:r>
              <a:r>
                <a:rPr sz="1050" dirty="0">
                  <a:latin typeface="Arial"/>
                  <a:cs typeface="Arial"/>
                </a:rPr>
                <a:t>ia</a:t>
              </a:r>
              <a:endParaRPr sz="1050">
                <a:latin typeface="Arial"/>
                <a:cs typeface="Arial"/>
              </a:endParaRPr>
            </a:p>
          </p:txBody>
        </p:sp>
        <p:sp>
          <p:nvSpPr>
            <p:cNvPr id="54" name="object 23"/>
            <p:cNvSpPr txBox="1"/>
            <p:nvPr/>
          </p:nvSpPr>
          <p:spPr>
            <a:xfrm>
              <a:off x="1723489" y="6447981"/>
              <a:ext cx="443230" cy="160020"/>
            </a:xfrm>
            <a:prstGeom prst="rect">
              <a:avLst/>
            </a:prstGeom>
          </p:spPr>
          <p:txBody>
            <a:bodyPr vert="horz" wrap="square" lIns="0" tIns="0" rIns="0" bIns="0" rtlCol="0">
              <a:spAutoFit/>
            </a:bodyPr>
            <a:lstStyle/>
            <a:p>
              <a:pPr marL="12700">
                <a:lnSpc>
                  <a:spcPct val="100000"/>
                </a:lnSpc>
              </a:pPr>
              <a:r>
                <a:rPr sz="1050" dirty="0">
                  <a:latin typeface="Arial"/>
                  <a:cs typeface="Arial"/>
                </a:rPr>
                <a:t>France</a:t>
              </a:r>
              <a:endParaRPr sz="1050">
                <a:latin typeface="Arial"/>
                <a:cs typeface="Arial"/>
              </a:endParaRPr>
            </a:p>
          </p:txBody>
        </p:sp>
        <p:sp>
          <p:nvSpPr>
            <p:cNvPr id="55" name="object 24"/>
            <p:cNvSpPr txBox="1"/>
            <p:nvPr/>
          </p:nvSpPr>
          <p:spPr>
            <a:xfrm>
              <a:off x="2687084" y="6447981"/>
              <a:ext cx="577215" cy="160020"/>
            </a:xfrm>
            <a:prstGeom prst="rect">
              <a:avLst/>
            </a:prstGeom>
          </p:spPr>
          <p:txBody>
            <a:bodyPr vert="horz" wrap="square" lIns="0" tIns="0" rIns="0" bIns="0" rtlCol="0">
              <a:spAutoFit/>
            </a:bodyPr>
            <a:lstStyle/>
            <a:p>
              <a:pPr marL="12700">
                <a:lnSpc>
                  <a:spcPct val="100000"/>
                </a:lnSpc>
              </a:pPr>
              <a:r>
                <a:rPr sz="1050" spc="-10" dirty="0">
                  <a:latin typeface="Arial"/>
                  <a:cs typeface="Arial"/>
                </a:rPr>
                <a:t>G</a:t>
              </a:r>
              <a:r>
                <a:rPr sz="1050" dirty="0">
                  <a:latin typeface="Arial"/>
                  <a:cs typeface="Arial"/>
                </a:rPr>
                <a:t>ermany</a:t>
              </a:r>
              <a:endParaRPr sz="1050">
                <a:latin typeface="Arial"/>
                <a:cs typeface="Arial"/>
              </a:endParaRPr>
            </a:p>
          </p:txBody>
        </p:sp>
        <p:sp>
          <p:nvSpPr>
            <p:cNvPr id="56" name="object 25"/>
            <p:cNvSpPr txBox="1"/>
            <p:nvPr/>
          </p:nvSpPr>
          <p:spPr>
            <a:xfrm>
              <a:off x="3564981" y="6447981"/>
              <a:ext cx="1217295" cy="160020"/>
            </a:xfrm>
            <a:prstGeom prst="rect">
              <a:avLst/>
            </a:prstGeom>
          </p:spPr>
          <p:txBody>
            <a:bodyPr vert="horz" wrap="square" lIns="0" tIns="0" rIns="0" bIns="0" rtlCol="0">
              <a:spAutoFit/>
            </a:bodyPr>
            <a:lstStyle/>
            <a:p>
              <a:pPr marL="12700">
                <a:lnSpc>
                  <a:spcPct val="100000"/>
                </a:lnSpc>
              </a:pPr>
              <a:r>
                <a:rPr sz="1050" dirty="0">
                  <a:latin typeface="Arial"/>
                  <a:cs typeface="Arial"/>
                </a:rPr>
                <a:t>Luxe</a:t>
              </a:r>
              <a:r>
                <a:rPr sz="1050" spc="5" dirty="0">
                  <a:latin typeface="Arial"/>
                  <a:cs typeface="Arial"/>
                </a:rPr>
                <a:t>m</a:t>
              </a:r>
              <a:r>
                <a:rPr sz="1050" dirty="0">
                  <a:latin typeface="Arial"/>
                  <a:cs typeface="Arial"/>
                </a:rPr>
                <a:t>bourg</a:t>
              </a:r>
              <a:r>
                <a:rPr sz="1050" spc="-20" dirty="0">
                  <a:latin typeface="Arial"/>
                  <a:cs typeface="Arial"/>
                </a:rPr>
                <a:t> </a:t>
              </a:r>
              <a:r>
                <a:rPr sz="1050" spc="-5" dirty="0">
                  <a:latin typeface="Arial"/>
                  <a:cs typeface="Arial"/>
                </a:rPr>
                <a:t>(</a:t>
              </a:r>
              <a:r>
                <a:rPr sz="1050" dirty="0">
                  <a:latin typeface="Arial"/>
                  <a:cs typeface="Arial"/>
                </a:rPr>
                <a:t>Cha</a:t>
              </a:r>
              <a:r>
                <a:rPr sz="1050" spc="5" dirty="0">
                  <a:latin typeface="Arial"/>
                  <a:cs typeface="Arial"/>
                </a:rPr>
                <a:t>i</a:t>
              </a:r>
              <a:r>
                <a:rPr sz="1050" spc="-5" dirty="0">
                  <a:latin typeface="Arial"/>
                  <a:cs typeface="Arial"/>
                </a:rPr>
                <a:t>r</a:t>
              </a:r>
              <a:r>
                <a:rPr sz="1050" dirty="0">
                  <a:latin typeface="Arial"/>
                  <a:cs typeface="Arial"/>
                </a:rPr>
                <a:t>)</a:t>
              </a:r>
              <a:endParaRPr sz="1050">
                <a:latin typeface="Arial"/>
                <a:cs typeface="Arial"/>
              </a:endParaRPr>
            </a:p>
          </p:txBody>
        </p:sp>
        <p:sp>
          <p:nvSpPr>
            <p:cNvPr id="57" name="object 26"/>
            <p:cNvSpPr txBox="1"/>
            <p:nvPr/>
          </p:nvSpPr>
          <p:spPr>
            <a:xfrm>
              <a:off x="5267399" y="6447981"/>
              <a:ext cx="748665" cy="160020"/>
            </a:xfrm>
            <a:prstGeom prst="rect">
              <a:avLst/>
            </a:prstGeom>
          </p:spPr>
          <p:txBody>
            <a:bodyPr vert="horz" wrap="square" lIns="0" tIns="0" rIns="0" bIns="0" rtlCol="0">
              <a:spAutoFit/>
            </a:bodyPr>
            <a:lstStyle/>
            <a:p>
              <a:pPr marL="12700">
                <a:lnSpc>
                  <a:spcPct val="100000"/>
                </a:lnSpc>
              </a:pPr>
              <a:r>
                <a:rPr sz="1050" dirty="0">
                  <a:latin typeface="Arial"/>
                  <a:cs typeface="Arial"/>
                </a:rPr>
                <a:t>Ne</a:t>
              </a:r>
              <a:r>
                <a:rPr sz="1050" spc="-5" dirty="0">
                  <a:latin typeface="Arial"/>
                  <a:cs typeface="Arial"/>
                </a:rPr>
                <a:t>t</a:t>
              </a:r>
              <a:r>
                <a:rPr sz="1050" dirty="0">
                  <a:latin typeface="Arial"/>
                  <a:cs typeface="Arial"/>
                </a:rPr>
                <a:t>herlands</a:t>
              </a:r>
              <a:endParaRPr sz="1050">
                <a:latin typeface="Arial"/>
                <a:cs typeface="Arial"/>
              </a:endParaRPr>
            </a:p>
          </p:txBody>
        </p:sp>
        <p:sp>
          <p:nvSpPr>
            <p:cNvPr id="58" name="object 27"/>
            <p:cNvSpPr txBox="1"/>
            <p:nvPr/>
          </p:nvSpPr>
          <p:spPr>
            <a:xfrm>
              <a:off x="6537037" y="6447981"/>
              <a:ext cx="717550" cy="160020"/>
            </a:xfrm>
            <a:prstGeom prst="rect">
              <a:avLst/>
            </a:prstGeom>
          </p:spPr>
          <p:txBody>
            <a:bodyPr vert="horz" wrap="square" lIns="0" tIns="0" rIns="0" bIns="0" rtlCol="0">
              <a:spAutoFit/>
            </a:bodyPr>
            <a:lstStyle/>
            <a:p>
              <a:pPr marL="12700">
                <a:lnSpc>
                  <a:spcPct val="100000"/>
                </a:lnSpc>
              </a:pPr>
              <a:r>
                <a:rPr sz="1050" dirty="0">
                  <a:latin typeface="Arial"/>
                  <a:cs typeface="Arial"/>
                </a:rPr>
                <a:t>S</a:t>
              </a:r>
              <a:r>
                <a:rPr sz="1050" spc="-10" dirty="0">
                  <a:latin typeface="Arial"/>
                  <a:cs typeface="Arial"/>
                </a:rPr>
                <a:t>w</a:t>
              </a:r>
              <a:r>
                <a:rPr sz="1050" dirty="0">
                  <a:latin typeface="Arial"/>
                  <a:cs typeface="Arial"/>
                </a:rPr>
                <a:t>i</a:t>
              </a:r>
              <a:r>
                <a:rPr sz="1050" spc="-10" dirty="0">
                  <a:latin typeface="Arial"/>
                  <a:cs typeface="Arial"/>
                </a:rPr>
                <a:t>tz</a:t>
              </a:r>
              <a:r>
                <a:rPr sz="1050" dirty="0">
                  <a:latin typeface="Arial"/>
                  <a:cs typeface="Arial"/>
                </a:rPr>
                <a:t>erland</a:t>
              </a:r>
            </a:p>
          </p:txBody>
        </p:sp>
        <p:pic>
          <p:nvPicPr>
            <p:cNvPr id="59" name="Graphic 28">
              <a:extLst>
                <a:ext uri="{FF2B5EF4-FFF2-40B4-BE49-F238E27FC236}">
                  <a16:creationId xmlns="" xmlns:a16="http://schemas.microsoft.com/office/drawing/2014/main" id="{6FEB3259-C511-094E-B758-FB4F0384B26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7831441" y="6079645"/>
              <a:ext cx="400844" cy="364404"/>
            </a:xfrm>
            <a:prstGeom prst="rect">
              <a:avLst/>
            </a:prstGeom>
          </p:spPr>
        </p:pic>
        <p:sp>
          <p:nvSpPr>
            <p:cNvPr id="60" name="object 27">
              <a:extLst>
                <a:ext uri="{FF2B5EF4-FFF2-40B4-BE49-F238E27FC236}">
                  <a16:creationId xmlns="" xmlns:a16="http://schemas.microsoft.com/office/drawing/2014/main" id="{0DAE632D-A539-634E-A477-204F02F1EDE6}"/>
                </a:ext>
              </a:extLst>
            </p:cNvPr>
            <p:cNvSpPr txBox="1"/>
            <p:nvPr/>
          </p:nvSpPr>
          <p:spPr>
            <a:xfrm flipH="1">
              <a:off x="7586818" y="6503280"/>
              <a:ext cx="975013" cy="161583"/>
            </a:xfrm>
            <a:prstGeom prst="rect">
              <a:avLst/>
            </a:prstGeom>
          </p:spPr>
          <p:txBody>
            <a:bodyPr vert="horz" wrap="square" lIns="0" tIns="0" rIns="0" bIns="0" rtlCol="0">
              <a:spAutoFit/>
            </a:bodyPr>
            <a:lstStyle/>
            <a:p>
              <a:pPr marL="12700">
                <a:lnSpc>
                  <a:spcPct val="100000"/>
                </a:lnSpc>
              </a:pPr>
              <a:r>
                <a:rPr lang="en-US" sz="1050" dirty="0">
                  <a:latin typeface="Arial"/>
                  <a:cs typeface="Arial"/>
                </a:rPr>
                <a:t>United Kingdom</a:t>
              </a:r>
              <a:endParaRPr sz="1050" dirty="0">
                <a:latin typeface="Arial"/>
                <a:cs typeface="Arial"/>
              </a:endParaRPr>
            </a:p>
          </p:txBody>
        </p:sp>
      </p:grpSp>
    </p:spTree>
    <p:extLst>
      <p:ext uri="{BB962C8B-B14F-4D97-AF65-F5344CB8AC3E}">
        <p14:creationId xmlns:p14="http://schemas.microsoft.com/office/powerpoint/2010/main" val="3831620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 name="object 4"/>
          <p:cNvSpPr/>
          <p:nvPr/>
        </p:nvSpPr>
        <p:spPr>
          <a:xfrm>
            <a:off x="0" y="3932999"/>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3" name="object 5"/>
          <p:cNvSpPr/>
          <p:nvPr/>
        </p:nvSpPr>
        <p:spPr>
          <a:xfrm>
            <a:off x="0" y="466617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4" name="object 6"/>
          <p:cNvSpPr/>
          <p:nvPr/>
        </p:nvSpPr>
        <p:spPr>
          <a:xfrm>
            <a:off x="0" y="53960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5" name="object 7"/>
          <p:cNvSpPr txBox="1">
            <a:spLocks/>
          </p:cNvSpPr>
          <p:nvPr/>
        </p:nvSpPr>
        <p:spPr>
          <a:xfrm>
            <a:off x="3200400" y="448155"/>
            <a:ext cx="3625800" cy="492443"/>
          </a:xfrm>
          <a:prstGeom prst="rect">
            <a:avLst/>
          </a:prstGeom>
        </p:spPr>
        <p:txBody>
          <a:bodyPr vert="horz" wrap="square" lIns="0" tIns="0" rIns="0" bIns="0" rtlCol="0">
            <a:spAutoFit/>
          </a:bodyPr>
          <a:lstStyle>
            <a:lvl1pPr>
              <a:defRPr>
                <a:latin typeface="+mj-lt"/>
                <a:ea typeface="+mj-ea"/>
                <a:cs typeface="+mj-cs"/>
              </a:defRPr>
            </a:lvl1pPr>
          </a:lstStyle>
          <a:p>
            <a:pPr marL="12700"/>
            <a:r>
              <a:rPr lang="en-US" kern="0">
                <a:solidFill>
                  <a:sysClr val="windowText" lastClr="000000"/>
                </a:solidFill>
              </a:rPr>
              <a:t>Risk</a:t>
            </a:r>
            <a:r>
              <a:rPr lang="en-US" kern="0" spc="-25">
                <a:solidFill>
                  <a:sysClr val="windowText" lastClr="000000"/>
                </a:solidFill>
              </a:rPr>
              <a:t> </a:t>
            </a:r>
            <a:r>
              <a:rPr lang="en-US" kern="0">
                <a:solidFill>
                  <a:sysClr val="windowText" lastClr="000000"/>
                </a:solidFill>
              </a:rPr>
              <a:t>Status</a:t>
            </a:r>
            <a:endParaRPr lang="en-US" kern="0" dirty="0">
              <a:solidFill>
                <a:sysClr val="windowText" lastClr="000000"/>
              </a:solidFill>
            </a:endParaRPr>
          </a:p>
        </p:txBody>
      </p:sp>
      <p:sp>
        <p:nvSpPr>
          <p:cNvPr id="6" name="Text Placeholder 7">
            <a:extLst>
              <a:ext uri="{FF2B5EF4-FFF2-40B4-BE49-F238E27FC236}">
                <a16:creationId xmlns="" xmlns:a16="http://schemas.microsoft.com/office/drawing/2014/main" id="{BDB026A3-194B-5B4F-8C2E-95DD9006BC2A}"/>
              </a:ext>
            </a:extLst>
          </p:cNvPr>
          <p:cNvSpPr txBox="1">
            <a:spLocks/>
          </p:cNvSpPr>
          <p:nvPr/>
        </p:nvSpPr>
        <p:spPr>
          <a:xfrm>
            <a:off x="762000" y="1531977"/>
            <a:ext cx="8001000" cy="5201424"/>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000" u="sng" kern="0">
                <a:solidFill>
                  <a:sysClr val="windowText" lastClr="000000"/>
                </a:solidFill>
              </a:rPr>
              <a:t>Burkina Faso: Medium/Moderate</a:t>
            </a:r>
            <a:endParaRPr lang="en-US" u="sng" kern="0">
              <a:solidFill>
                <a:sysClr val="windowText" lastClr="000000"/>
              </a:solidFill>
            </a:endParaRPr>
          </a:p>
          <a:p>
            <a:pPr marL="285750" indent="-285750">
              <a:buFont typeface="Wingdings" pitchFamily="2" charset="2"/>
              <a:buChar char="q"/>
            </a:pPr>
            <a:r>
              <a:rPr lang="en-US" kern="0">
                <a:solidFill>
                  <a:sysClr val="windowText" lastClr="000000"/>
                </a:solidFill>
              </a:rPr>
              <a:t>Risk remaining of suboptimal use of resources within DEIE, and lack of staff</a:t>
            </a:r>
          </a:p>
          <a:p>
            <a:pPr marL="285750" indent="-285750">
              <a:buFont typeface="Wingdings" pitchFamily="2" charset="2"/>
              <a:buChar char="q"/>
            </a:pPr>
            <a:r>
              <a:rPr lang="en-US" kern="0">
                <a:solidFill>
                  <a:sysClr val="windowText" lastClr="000000"/>
                </a:solidFill>
              </a:rPr>
              <a:t>Security risks in the country have deteriorated over the past 18 months, and French civil servants are no longer able to travel in Ouagadougou. </a:t>
            </a:r>
          </a:p>
          <a:p>
            <a:pPr marL="285750" indent="-285750">
              <a:buFont typeface="Wingdings" pitchFamily="2" charset="2"/>
              <a:buChar char="q"/>
            </a:pPr>
            <a:r>
              <a:rPr lang="en-US" kern="0">
                <a:solidFill>
                  <a:sysClr val="windowText" lastClr="000000"/>
                </a:solidFill>
              </a:rPr>
              <a:t>Mitigation: </a:t>
            </a:r>
          </a:p>
          <a:p>
            <a:pPr marL="857250" lvl="1" indent="-400050">
              <a:buFontTx/>
              <a:buAutoNum type="romanLcParenBoth"/>
            </a:pPr>
            <a:r>
              <a:rPr lang="en-US" kern="0">
                <a:solidFill>
                  <a:sysClr val="windowText" lastClr="000000"/>
                </a:solidFill>
              </a:rPr>
              <a:t>an amendment to the Letter of Agreement with ANAM was signed, allowing ANAM to implement activities in support of DEI and a coordination meeting was held with the Hydromet project</a:t>
            </a:r>
          </a:p>
          <a:p>
            <a:pPr marL="857250" lvl="1" indent="-400050">
              <a:buFontTx/>
              <a:buAutoNum type="romanLcParenBoth"/>
            </a:pPr>
            <a:r>
              <a:rPr lang="en-US" kern="0">
                <a:solidFill>
                  <a:sysClr val="windowText" lastClr="000000"/>
                </a:solidFill>
              </a:rPr>
              <a:t>trainings, missions and workshops have been relocated from Ouagadougou to Toulouse and Niamey, or have been postponed. </a:t>
            </a:r>
          </a:p>
          <a:p>
            <a:endParaRPr lang="en-US" sz="2000" kern="0">
              <a:solidFill>
                <a:sysClr val="windowText" lastClr="000000"/>
              </a:solidFill>
            </a:endParaRPr>
          </a:p>
          <a:p>
            <a:r>
              <a:rPr lang="en-US" sz="2000" u="sng" kern="0">
                <a:solidFill>
                  <a:sysClr val="windowText" lastClr="000000"/>
                </a:solidFill>
              </a:rPr>
              <a:t>Chad: Medium/Moderate</a:t>
            </a:r>
          </a:p>
          <a:p>
            <a:pPr marL="285750" indent="-285750">
              <a:buFont typeface="Wingdings" pitchFamily="2" charset="2"/>
              <a:buChar char="q"/>
            </a:pPr>
            <a:r>
              <a:rPr lang="en-US" kern="0">
                <a:solidFill>
                  <a:sysClr val="windowText" lastClr="000000"/>
                </a:solidFill>
              </a:rPr>
              <a:t>Due to the challenges related to COVID-19 the Task Teams are currently unable to travel and activities are limited</a:t>
            </a:r>
          </a:p>
          <a:p>
            <a:pPr marL="285750" indent="-285750">
              <a:buFont typeface="Wingdings" pitchFamily="2" charset="2"/>
              <a:buChar char="q"/>
            </a:pPr>
            <a:r>
              <a:rPr lang="en-US" kern="0">
                <a:solidFill>
                  <a:sysClr val="windowText" lastClr="000000"/>
                </a:solidFill>
              </a:rPr>
              <a:t>Mitigation: Assessing the proposed project’s activities to determine which of these could still be carried out in the current context and will also explore remote connectivity opportunities to work with the Chadian counterparts</a:t>
            </a:r>
          </a:p>
          <a:p>
            <a:endParaRPr lang="en-US" sz="1400" kern="0" dirty="0">
              <a:solidFill>
                <a:sysClr val="windowText" lastClr="000000"/>
              </a:solidFill>
            </a:endParaRPr>
          </a:p>
        </p:txBody>
      </p:sp>
      <p:pic>
        <p:nvPicPr>
          <p:cNvPr id="7" name="Picture 6" descr="A close up of a map&#10;&#10;Description automatically generated">
            <a:extLst>
              <a:ext uri="{FF2B5EF4-FFF2-40B4-BE49-F238E27FC236}">
                <a16:creationId xmlns="" xmlns:a16="http://schemas.microsoft.com/office/drawing/2014/main" id="{6758E929-579A-A446-9577-8ACCDD64DF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9470" y="304800"/>
            <a:ext cx="1160105" cy="1202324"/>
          </a:xfrm>
          <a:prstGeom prst="rect">
            <a:avLst/>
          </a:prstGeom>
        </p:spPr>
      </p:pic>
    </p:spTree>
    <p:extLst>
      <p:ext uri="{BB962C8B-B14F-4D97-AF65-F5344CB8AC3E}">
        <p14:creationId xmlns:p14="http://schemas.microsoft.com/office/powerpoint/2010/main" val="829196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8" name="object 4"/>
          <p:cNvSpPr/>
          <p:nvPr/>
        </p:nvSpPr>
        <p:spPr>
          <a:xfrm>
            <a:off x="0" y="3932999"/>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9" name="object 5"/>
          <p:cNvSpPr/>
          <p:nvPr/>
        </p:nvSpPr>
        <p:spPr>
          <a:xfrm>
            <a:off x="0" y="466617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10" name="object 6"/>
          <p:cNvSpPr/>
          <p:nvPr/>
        </p:nvSpPr>
        <p:spPr>
          <a:xfrm>
            <a:off x="0" y="53960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11" name="Text Placeholder 7">
            <a:extLst>
              <a:ext uri="{FF2B5EF4-FFF2-40B4-BE49-F238E27FC236}">
                <a16:creationId xmlns="" xmlns:a16="http://schemas.microsoft.com/office/drawing/2014/main" id="{BDB026A3-194B-5B4F-8C2E-95DD9006BC2A}"/>
              </a:ext>
            </a:extLst>
          </p:cNvPr>
          <p:cNvSpPr txBox="1">
            <a:spLocks/>
          </p:cNvSpPr>
          <p:nvPr/>
        </p:nvSpPr>
        <p:spPr>
          <a:xfrm>
            <a:off x="762000" y="533400"/>
            <a:ext cx="8001000" cy="6032421"/>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n-US" sz="1600" kern="0">
              <a:solidFill>
                <a:sysClr val="windowText" lastClr="000000"/>
              </a:solidFill>
            </a:endParaRPr>
          </a:p>
          <a:p>
            <a:r>
              <a:rPr lang="en-US" u="sng" kern="0">
                <a:solidFill>
                  <a:sysClr val="windowText" lastClr="000000"/>
                </a:solidFill>
              </a:rPr>
              <a:t>Democratic Republic of Congo: Medium/Moderate</a:t>
            </a:r>
          </a:p>
          <a:p>
            <a:pPr marL="285750" indent="-285750">
              <a:buFont typeface="Wingdings" pitchFamily="2" charset="2"/>
              <a:buChar char="q"/>
            </a:pPr>
            <a:r>
              <a:rPr lang="en-US" kern="0">
                <a:solidFill>
                  <a:sysClr val="windowText" lastClr="000000"/>
                </a:solidFill>
              </a:rPr>
              <a:t>Mitigation:</a:t>
            </a:r>
          </a:p>
          <a:p>
            <a:pPr marL="857250" lvl="1" indent="-400050">
              <a:buFontTx/>
              <a:buAutoNum type="romanLcParenBoth"/>
            </a:pPr>
            <a:r>
              <a:rPr lang="en-US" kern="0">
                <a:solidFill>
                  <a:sysClr val="windowText" lastClr="000000"/>
                </a:solidFill>
              </a:rPr>
              <a:t>Closer monitoring during the COVID and Post COVID eras is envisaged to ensure the delivery of activities.</a:t>
            </a:r>
          </a:p>
          <a:p>
            <a:pPr marL="857250" lvl="1" indent="-400050">
              <a:buFontTx/>
              <a:buAutoNum type="romanLcParenBoth"/>
            </a:pPr>
            <a:r>
              <a:rPr lang="en-US" kern="0">
                <a:solidFill>
                  <a:sysClr val="windowText" lastClr="000000"/>
                </a:solidFill>
              </a:rPr>
              <a:t>In relation to the low capacity of Mettelsat, the World Bank, WMO and a number of international and local experts are all involved to support the delivery of activities. </a:t>
            </a:r>
          </a:p>
          <a:p>
            <a:endParaRPr lang="en-US" kern="0">
              <a:solidFill>
                <a:sysClr val="windowText" lastClr="000000"/>
              </a:solidFill>
            </a:endParaRPr>
          </a:p>
          <a:p>
            <a:r>
              <a:rPr lang="en-US" u="sng" kern="0">
                <a:solidFill>
                  <a:sysClr val="windowText" lastClr="000000"/>
                </a:solidFill>
              </a:rPr>
              <a:t>Mali: Medium/Moderate</a:t>
            </a:r>
          </a:p>
          <a:p>
            <a:pPr marL="285750" indent="-285750">
              <a:buFont typeface="Wingdings" pitchFamily="2" charset="2"/>
              <a:buChar char="q"/>
            </a:pPr>
            <a:r>
              <a:rPr lang="en-US" kern="0">
                <a:solidFill>
                  <a:sysClr val="windowText" lastClr="000000"/>
                </a:solidFill>
              </a:rPr>
              <a:t>Increased insecurity in Mali mainly in the center, southern and northern parts of the country </a:t>
            </a:r>
          </a:p>
          <a:p>
            <a:pPr marL="285750" indent="-285750">
              <a:buFont typeface="Wingdings" pitchFamily="2" charset="2"/>
              <a:buChar char="q"/>
            </a:pPr>
            <a:r>
              <a:rPr lang="en-US" kern="0">
                <a:solidFill>
                  <a:sysClr val="windowText" lastClr="000000"/>
                </a:solidFill>
              </a:rPr>
              <a:t>Increased health risk due to the current global Public Health threat (COVID 19) which is delaying some activities implementation.  </a:t>
            </a:r>
          </a:p>
          <a:p>
            <a:pPr marL="285750" indent="-285750">
              <a:buFont typeface="Wingdings" pitchFamily="2" charset="2"/>
              <a:buChar char="q"/>
            </a:pPr>
            <a:r>
              <a:rPr lang="en-US" kern="0">
                <a:solidFill>
                  <a:sysClr val="windowText" lastClr="000000"/>
                </a:solidFill>
              </a:rPr>
              <a:t> Mitigation measures include: </a:t>
            </a:r>
          </a:p>
          <a:p>
            <a:pPr lvl="1"/>
            <a:r>
              <a:rPr lang="en-US" kern="0">
                <a:solidFill>
                  <a:sysClr val="windowText" lastClr="000000"/>
                </a:solidFill>
              </a:rPr>
              <a:t>(i) Increase national implementing capacity to work remotely; </a:t>
            </a:r>
          </a:p>
          <a:p>
            <a:pPr lvl="1"/>
            <a:r>
              <a:rPr lang="en-US" kern="0">
                <a:solidFill>
                  <a:sysClr val="windowText" lastClr="000000"/>
                </a:solidFill>
              </a:rPr>
              <a:t>(ii) Planning for securing equipment and ICT tools are being developed to facilitate remote M&amp;E. </a:t>
            </a:r>
          </a:p>
          <a:p>
            <a:pPr lvl="1"/>
            <a:r>
              <a:rPr lang="en-US" kern="0">
                <a:solidFill>
                  <a:sysClr val="windowText" lastClr="000000"/>
                </a:solidFill>
              </a:rPr>
              <a:t>(iii) Support capacity building in training and awareness campaign in southern secured areas.</a:t>
            </a:r>
          </a:p>
          <a:p>
            <a:pPr lvl="1"/>
            <a:r>
              <a:rPr lang="en-US" kern="0">
                <a:solidFill>
                  <a:sysClr val="windowText" lastClr="000000"/>
                </a:solidFill>
              </a:rPr>
              <a:t>(iv) Support for awareness campaigns on how to prevent COVID 19 pandemics    </a:t>
            </a:r>
          </a:p>
          <a:p>
            <a:endParaRPr lang="en-US" sz="1600" kern="0" dirty="0">
              <a:solidFill>
                <a:sysClr val="windowText" lastClr="000000"/>
              </a:solidFill>
            </a:endParaRPr>
          </a:p>
        </p:txBody>
      </p:sp>
    </p:spTree>
    <p:extLst>
      <p:ext uri="{BB962C8B-B14F-4D97-AF65-F5344CB8AC3E}">
        <p14:creationId xmlns:p14="http://schemas.microsoft.com/office/powerpoint/2010/main" val="196203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 xmlns:a16="http://schemas.microsoft.com/office/drawing/2014/main" id="{90E975F6-07EA-5E40-96CC-98016BD53407}"/>
              </a:ext>
            </a:extLst>
          </p:cNvPr>
          <p:cNvSpPr>
            <a:spLocks noGrp="1"/>
          </p:cNvSpPr>
          <p:nvPr>
            <p:ph type="body" idx="1"/>
          </p:nvPr>
        </p:nvSpPr>
        <p:spPr>
          <a:xfrm>
            <a:off x="838200" y="533400"/>
            <a:ext cx="7708288" cy="6093976"/>
          </a:xfrm>
        </p:spPr>
        <p:txBody>
          <a:bodyPr/>
          <a:lstStyle/>
          <a:p>
            <a:endParaRPr lang="en-US" dirty="0"/>
          </a:p>
          <a:p>
            <a:r>
              <a:rPr lang="en-US" sz="2000" u="sng" dirty="0"/>
              <a:t>Niger: Medium/Moderate</a:t>
            </a:r>
          </a:p>
          <a:p>
            <a:pPr marL="285750" indent="-285750">
              <a:buFont typeface="Wingdings" pitchFamily="2" charset="2"/>
              <a:buChar char="q"/>
            </a:pPr>
            <a:r>
              <a:rPr lang="en-US" sz="2000" b="0" dirty="0"/>
              <a:t>COVID-19 situation delayed implementation. </a:t>
            </a:r>
          </a:p>
          <a:p>
            <a:pPr marL="285750" indent="-285750">
              <a:buFont typeface="Wingdings" pitchFamily="2" charset="2"/>
              <a:buChar char="q"/>
            </a:pPr>
            <a:r>
              <a:rPr lang="en-US" sz="2000" dirty="0"/>
              <a:t>Mitigation</a:t>
            </a:r>
            <a:r>
              <a:rPr lang="en-US" sz="2000" b="0" dirty="0"/>
              <a:t>: Consider extending the closure date to 2021 in order to align with IDA investment additional financing to continue support the country EWS. </a:t>
            </a:r>
          </a:p>
          <a:p>
            <a:endParaRPr lang="en-US" sz="2000" dirty="0"/>
          </a:p>
          <a:p>
            <a:r>
              <a:rPr lang="en-US" sz="2000" u="sng" dirty="0"/>
              <a:t>Togo: Medium/Moderate</a:t>
            </a:r>
          </a:p>
          <a:p>
            <a:pPr marL="285750" indent="-285750">
              <a:buFont typeface="Wingdings" pitchFamily="2" charset="2"/>
              <a:buChar char="q"/>
            </a:pPr>
            <a:r>
              <a:rPr lang="en-US" sz="2000" b="0" dirty="0"/>
              <a:t>CREWS activities are slowed down by COVID-19. </a:t>
            </a:r>
          </a:p>
          <a:p>
            <a:pPr marL="285750" indent="-285750">
              <a:buFont typeface="Wingdings" pitchFamily="2" charset="2"/>
              <a:buChar char="q"/>
            </a:pPr>
            <a:r>
              <a:rPr lang="en-US" sz="2000" b="0" dirty="0"/>
              <a:t>Heavy rains of March followed by strong winds caused the destruction of several school buildings leading to fatalities in particular in </a:t>
            </a:r>
            <a:r>
              <a:rPr lang="en-US" sz="2000" b="0" dirty="0" err="1"/>
              <a:t>Kpessi</a:t>
            </a:r>
            <a:r>
              <a:rPr lang="en-US" sz="2000" b="0" dirty="0"/>
              <a:t> in the northern country.</a:t>
            </a:r>
          </a:p>
          <a:p>
            <a:pPr marL="285750" indent="-285750">
              <a:buFont typeface="Wingdings" pitchFamily="2" charset="2"/>
              <a:buChar char="q"/>
            </a:pPr>
            <a:r>
              <a:rPr lang="en-US" sz="2000" dirty="0"/>
              <a:t>Mitigation: </a:t>
            </a:r>
          </a:p>
          <a:p>
            <a:pPr marL="857250" lvl="1" indent="-400050">
              <a:buAutoNum type="romanLcParenBoth"/>
            </a:pPr>
            <a:r>
              <a:rPr lang="en-US" sz="2000" b="0" dirty="0"/>
              <a:t>provided credits for communications and Internet to all the stakeholders </a:t>
            </a:r>
          </a:p>
          <a:p>
            <a:pPr marL="857250" lvl="1" indent="-400050">
              <a:buAutoNum type="romanLcParenBoth"/>
            </a:pPr>
            <a:r>
              <a:rPr lang="en-US" sz="2000" b="0" dirty="0"/>
              <a:t>necessary to update the National Contingency Plan and the ORSEC Plan </a:t>
            </a:r>
          </a:p>
          <a:p>
            <a:pPr marL="857250" lvl="1" indent="-400050">
              <a:buAutoNum type="romanLcParenBoth"/>
            </a:pPr>
            <a:r>
              <a:rPr lang="en-US" sz="2000" b="0" dirty="0"/>
              <a:t>support capacity building in training and awareness campaign in selected areas with high level of hazards. </a:t>
            </a:r>
          </a:p>
          <a:p>
            <a:endParaRPr lang="en-US" dirty="0"/>
          </a:p>
        </p:txBody>
      </p:sp>
    </p:spTree>
    <p:extLst>
      <p:ext uri="{BB962C8B-B14F-4D97-AF65-F5344CB8AC3E}">
        <p14:creationId xmlns:p14="http://schemas.microsoft.com/office/powerpoint/2010/main" val="996132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 xmlns:a16="http://schemas.microsoft.com/office/drawing/2014/main" id="{90E975F6-07EA-5E40-96CC-98016BD53407}"/>
              </a:ext>
            </a:extLst>
          </p:cNvPr>
          <p:cNvSpPr>
            <a:spLocks noGrp="1"/>
          </p:cNvSpPr>
          <p:nvPr>
            <p:ph type="body" idx="1"/>
          </p:nvPr>
        </p:nvSpPr>
        <p:spPr>
          <a:xfrm>
            <a:off x="914401" y="685800"/>
            <a:ext cx="7620000" cy="5539978"/>
          </a:xfrm>
        </p:spPr>
        <p:txBody>
          <a:bodyPr/>
          <a:lstStyle/>
          <a:p>
            <a:r>
              <a:rPr lang="en-US" sz="2400" dirty="0"/>
              <a:t>West Africa:: Medium/Moderate</a:t>
            </a:r>
          </a:p>
          <a:p>
            <a:endParaRPr lang="en-US" sz="2400" b="0" dirty="0"/>
          </a:p>
          <a:p>
            <a:r>
              <a:rPr lang="en-US" sz="2400" dirty="0"/>
              <a:t>Mitigation measures:</a:t>
            </a:r>
          </a:p>
          <a:p>
            <a:endParaRPr lang="en-US" sz="2400" dirty="0"/>
          </a:p>
          <a:p>
            <a:pPr marL="742950" lvl="1" indent="-285750">
              <a:buFont typeface="Wingdings" pitchFamily="2" charset="2"/>
              <a:buChar char="q"/>
            </a:pPr>
            <a:r>
              <a:rPr lang="en-US" sz="2400" b="0" dirty="0"/>
              <a:t>online consultations with AGRHYMET, such as (</a:t>
            </a:r>
            <a:r>
              <a:rPr lang="en-US" sz="2400" b="0" dirty="0" err="1"/>
              <a:t>i</a:t>
            </a:r>
            <a:r>
              <a:rPr lang="en-US" sz="2400" b="0" dirty="0"/>
              <a:t>) PRESASS (April), (ii) consultations with partners (DWD, </a:t>
            </a:r>
            <a:r>
              <a:rPr lang="en-US" sz="2400" b="0" dirty="0" err="1"/>
              <a:t>UoR</a:t>
            </a:r>
            <a:r>
              <a:rPr lang="en-US" sz="2400" b="0" dirty="0"/>
              <a:t>, IRI), and (iii) cooperation agreement between ANACIM, AGRHYMET and WMO (draft, June 2020);</a:t>
            </a:r>
          </a:p>
          <a:p>
            <a:pPr marL="742950" lvl="1" indent="-285750">
              <a:buFont typeface="Wingdings" pitchFamily="2" charset="2"/>
              <a:buChar char="q"/>
            </a:pPr>
            <a:endParaRPr lang="en-US" sz="2400" b="0" dirty="0"/>
          </a:p>
          <a:p>
            <a:pPr marL="742950" lvl="1" indent="-285750">
              <a:buFont typeface="Wingdings" pitchFamily="2" charset="2"/>
              <a:buChar char="q"/>
            </a:pPr>
            <a:r>
              <a:rPr lang="en-US" sz="2400" b="0" dirty="0"/>
              <a:t>transfer of knowledge to AGRHYMET (Niamey) and ANACIM (Dakar) to ensure sustainability of project outputs after project completion;</a:t>
            </a:r>
          </a:p>
          <a:p>
            <a:pPr lvl="1"/>
            <a:endParaRPr lang="en-US" sz="2400" b="0" dirty="0"/>
          </a:p>
          <a:p>
            <a:pPr marL="742950" lvl="1" indent="-285750">
              <a:buFont typeface="Wingdings" pitchFamily="2" charset="2"/>
              <a:buChar char="q"/>
            </a:pPr>
            <a:r>
              <a:rPr lang="en-US" sz="2400" b="0" dirty="0"/>
              <a:t>upscaling the project from 1.8 million USD to 5.3 million USD (approved by CREWS SC on 28 Feb 2020).</a:t>
            </a:r>
          </a:p>
        </p:txBody>
      </p:sp>
    </p:spTree>
    <p:extLst>
      <p:ext uri="{BB962C8B-B14F-4D97-AF65-F5344CB8AC3E}">
        <p14:creationId xmlns:p14="http://schemas.microsoft.com/office/powerpoint/2010/main" val="2352271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 name="object 2"/>
          <p:cNvSpPr/>
          <p:nvPr/>
        </p:nvSpPr>
        <p:spPr>
          <a:xfrm>
            <a:off x="0" y="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3" name="object 3"/>
          <p:cNvSpPr/>
          <p:nvPr/>
        </p:nvSpPr>
        <p:spPr>
          <a:xfrm>
            <a:off x="0" y="53872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4" name="object 4"/>
          <p:cNvSpPr/>
          <p:nvPr/>
        </p:nvSpPr>
        <p:spPr>
          <a:xfrm>
            <a:off x="7489190" y="5957227"/>
            <a:ext cx="1475231" cy="64008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716" y="1701876"/>
            <a:ext cx="3840607" cy="374713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95541" y="1161225"/>
            <a:ext cx="638175" cy="251460"/>
          </a:xfrm>
          <a:custGeom>
            <a:avLst/>
            <a:gdLst/>
            <a:ahLst/>
            <a:cxnLst/>
            <a:rect l="l" t="t" r="r" b="b"/>
            <a:pathLst>
              <a:path w="638175" h="251459">
                <a:moveTo>
                  <a:pt x="0" y="251472"/>
                </a:moveTo>
                <a:lnTo>
                  <a:pt x="637654" y="251472"/>
                </a:lnTo>
                <a:lnTo>
                  <a:pt x="637654" y="0"/>
                </a:lnTo>
                <a:lnTo>
                  <a:pt x="0" y="0"/>
                </a:lnTo>
                <a:lnTo>
                  <a:pt x="0" y="251472"/>
                </a:lnTo>
                <a:close/>
              </a:path>
            </a:pathLst>
          </a:custGeom>
          <a:solidFill>
            <a:srgbClr val="B50707"/>
          </a:solidFill>
        </p:spPr>
        <p:txBody>
          <a:bodyPr wrap="square" lIns="0" tIns="0" rIns="0" bIns="0" rtlCol="0"/>
          <a:lstStyle/>
          <a:p>
            <a:endParaRPr/>
          </a:p>
        </p:txBody>
      </p:sp>
      <p:sp>
        <p:nvSpPr>
          <p:cNvPr id="7" name="object 7"/>
          <p:cNvSpPr/>
          <p:nvPr/>
        </p:nvSpPr>
        <p:spPr>
          <a:xfrm>
            <a:off x="1033183" y="1161225"/>
            <a:ext cx="622935" cy="251460"/>
          </a:xfrm>
          <a:custGeom>
            <a:avLst/>
            <a:gdLst/>
            <a:ahLst/>
            <a:cxnLst/>
            <a:rect l="l" t="t" r="r" b="b"/>
            <a:pathLst>
              <a:path w="622935" h="251459">
                <a:moveTo>
                  <a:pt x="0" y="251472"/>
                </a:moveTo>
                <a:lnTo>
                  <a:pt x="622477" y="251472"/>
                </a:lnTo>
                <a:lnTo>
                  <a:pt x="622477" y="0"/>
                </a:lnTo>
                <a:lnTo>
                  <a:pt x="0" y="0"/>
                </a:lnTo>
                <a:lnTo>
                  <a:pt x="0" y="251472"/>
                </a:lnTo>
                <a:close/>
              </a:path>
            </a:pathLst>
          </a:custGeom>
          <a:solidFill>
            <a:srgbClr val="B50707"/>
          </a:solidFill>
        </p:spPr>
        <p:txBody>
          <a:bodyPr wrap="square" lIns="0" tIns="0" rIns="0" bIns="0" rtlCol="0"/>
          <a:lstStyle/>
          <a:p>
            <a:endParaRPr/>
          </a:p>
        </p:txBody>
      </p:sp>
      <p:sp>
        <p:nvSpPr>
          <p:cNvPr id="8" name="object 8"/>
          <p:cNvSpPr/>
          <p:nvPr/>
        </p:nvSpPr>
        <p:spPr>
          <a:xfrm>
            <a:off x="1655698" y="116122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30D0D"/>
          </a:solidFill>
        </p:spPr>
        <p:txBody>
          <a:bodyPr wrap="square" lIns="0" tIns="0" rIns="0" bIns="0" rtlCol="0"/>
          <a:lstStyle/>
          <a:p>
            <a:endParaRPr/>
          </a:p>
        </p:txBody>
      </p:sp>
      <p:sp>
        <p:nvSpPr>
          <p:cNvPr id="9" name="object 9"/>
          <p:cNvSpPr/>
          <p:nvPr/>
        </p:nvSpPr>
        <p:spPr>
          <a:xfrm>
            <a:off x="2285745" y="116122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F564D"/>
          </a:solidFill>
        </p:spPr>
        <p:txBody>
          <a:bodyPr wrap="square" lIns="0" tIns="0" rIns="0" bIns="0" rtlCol="0"/>
          <a:lstStyle/>
          <a:p>
            <a:endParaRPr/>
          </a:p>
        </p:txBody>
      </p:sp>
      <p:sp>
        <p:nvSpPr>
          <p:cNvPr id="10" name="object 10"/>
          <p:cNvSpPr txBox="1"/>
          <p:nvPr/>
        </p:nvSpPr>
        <p:spPr>
          <a:xfrm>
            <a:off x="474370" y="712084"/>
            <a:ext cx="2075180" cy="381000"/>
          </a:xfrm>
          <a:prstGeom prst="rect">
            <a:avLst/>
          </a:prstGeom>
        </p:spPr>
        <p:txBody>
          <a:bodyPr vert="horz" wrap="square" lIns="0" tIns="0" rIns="0" bIns="0" rtlCol="0">
            <a:spAutoFit/>
          </a:bodyPr>
          <a:lstStyle/>
          <a:p>
            <a:pPr marL="12700">
              <a:lnSpc>
                <a:spcPct val="100000"/>
              </a:lnSpc>
            </a:pPr>
            <a:r>
              <a:rPr sz="2800" spc="-20" dirty="0">
                <a:latin typeface="Arial"/>
                <a:cs typeface="Arial"/>
              </a:rPr>
              <a:t>CA</a:t>
            </a:r>
            <a:r>
              <a:rPr sz="2800" spc="-40" dirty="0">
                <a:latin typeface="Arial"/>
                <a:cs typeface="Arial"/>
              </a:rPr>
              <a:t>R</a:t>
            </a:r>
            <a:r>
              <a:rPr sz="2800" spc="-15" dirty="0">
                <a:latin typeface="Arial"/>
                <a:cs typeface="Arial"/>
              </a:rPr>
              <a:t>IBB</a:t>
            </a:r>
            <a:r>
              <a:rPr sz="2800" spc="-35" dirty="0">
                <a:latin typeface="Arial"/>
                <a:cs typeface="Arial"/>
              </a:rPr>
              <a:t>E</a:t>
            </a:r>
            <a:r>
              <a:rPr sz="2800" spc="-20" dirty="0">
                <a:latin typeface="Arial"/>
                <a:cs typeface="Arial"/>
              </a:rPr>
              <a:t>AN</a:t>
            </a:r>
            <a:endParaRPr sz="2800">
              <a:latin typeface="Arial"/>
              <a:cs typeface="Arial"/>
            </a:endParaRPr>
          </a:p>
        </p:txBody>
      </p:sp>
      <p:sp>
        <p:nvSpPr>
          <p:cNvPr id="11" name="object 12"/>
          <p:cNvSpPr txBox="1">
            <a:spLocks/>
          </p:cNvSpPr>
          <p:nvPr/>
        </p:nvSpPr>
        <p:spPr>
          <a:xfrm>
            <a:off x="474370" y="656889"/>
            <a:ext cx="8195259" cy="407034"/>
          </a:xfrm>
          <a:prstGeom prst="rect">
            <a:avLst/>
          </a:prstGeom>
        </p:spPr>
        <p:txBody>
          <a:bodyPr vert="horz" wrap="square" lIns="0" tIns="55195" rIns="0" bIns="0" rtlCol="0">
            <a:spAutoFit/>
          </a:bodyPr>
          <a:lstStyle>
            <a:lvl1pPr>
              <a:defRPr>
                <a:latin typeface="+mj-lt"/>
                <a:ea typeface="+mj-ea"/>
                <a:cs typeface="+mj-cs"/>
              </a:defRPr>
            </a:lvl1pPr>
          </a:lstStyle>
          <a:p>
            <a:pPr marL="5048885"/>
            <a:r>
              <a:rPr lang="en-US" sz="2800" kern="0" spc="-10">
                <a:solidFill>
                  <a:sysClr val="windowText" lastClr="000000"/>
                </a:solidFill>
                <a:latin typeface="Arial"/>
                <a:cs typeface="Arial"/>
              </a:rPr>
              <a:t>Leveraging</a:t>
            </a:r>
            <a:endParaRPr lang="en-US" sz="2800" kern="0">
              <a:solidFill>
                <a:sysClr val="windowText" lastClr="000000"/>
              </a:solidFill>
              <a:latin typeface="Arial"/>
              <a:cs typeface="Arial"/>
            </a:endParaRPr>
          </a:p>
        </p:txBody>
      </p:sp>
      <p:graphicFrame>
        <p:nvGraphicFramePr>
          <p:cNvPr id="12" name="object 11"/>
          <p:cNvGraphicFramePr>
            <a:graphicFrameLocks noGrp="1"/>
          </p:cNvGraphicFramePr>
          <p:nvPr>
            <p:extLst>
              <p:ext uri="{D42A27DB-BD31-4B8C-83A1-F6EECF244321}">
                <p14:modId xmlns:p14="http://schemas.microsoft.com/office/powerpoint/2010/main" val="119729337"/>
              </p:ext>
            </p:extLst>
          </p:nvPr>
        </p:nvGraphicFramePr>
        <p:xfrm>
          <a:off x="3891660" y="1656157"/>
          <a:ext cx="5025134" cy="3051048"/>
        </p:xfrm>
        <a:graphic>
          <a:graphicData uri="http://schemas.openxmlformats.org/drawingml/2006/table">
            <a:tbl>
              <a:tblPr firstRow="1" bandRow="1">
                <a:tableStyleId>{2D5ABB26-0587-4C30-8999-92F81FD0307C}</a:tableStyleId>
              </a:tblPr>
              <a:tblGrid>
                <a:gridCol w="1258951">
                  <a:extLst>
                    <a:ext uri="{9D8B030D-6E8A-4147-A177-3AD203B41FA5}">
                      <a16:colId xmlns="" xmlns:a16="http://schemas.microsoft.com/office/drawing/2014/main" val="20000"/>
                    </a:ext>
                  </a:extLst>
                </a:gridCol>
                <a:gridCol w="1101978">
                  <a:extLst>
                    <a:ext uri="{9D8B030D-6E8A-4147-A177-3AD203B41FA5}">
                      <a16:colId xmlns="" xmlns:a16="http://schemas.microsoft.com/office/drawing/2014/main" val="20001"/>
                    </a:ext>
                  </a:extLst>
                </a:gridCol>
                <a:gridCol w="1332103">
                  <a:extLst>
                    <a:ext uri="{9D8B030D-6E8A-4147-A177-3AD203B41FA5}">
                      <a16:colId xmlns="" xmlns:a16="http://schemas.microsoft.com/office/drawing/2014/main" val="20002"/>
                    </a:ext>
                  </a:extLst>
                </a:gridCol>
                <a:gridCol w="1332102">
                  <a:extLst>
                    <a:ext uri="{9D8B030D-6E8A-4147-A177-3AD203B41FA5}">
                      <a16:colId xmlns="" xmlns:a16="http://schemas.microsoft.com/office/drawing/2014/main" val="20003"/>
                    </a:ext>
                  </a:extLst>
                </a:gridCol>
              </a:tblGrid>
              <a:tr h="490727">
                <a:tc>
                  <a:txBody>
                    <a:bodyPr/>
                    <a:lstStyle/>
                    <a:p>
                      <a:pPr marL="68580">
                        <a:lnSpc>
                          <a:spcPct val="100000"/>
                        </a:lnSpc>
                      </a:pPr>
                      <a:r>
                        <a:rPr sz="1400" b="1" spc="-5" dirty="0">
                          <a:solidFill>
                            <a:srgbClr val="FFFFFF"/>
                          </a:solidFill>
                          <a:latin typeface="Calibri"/>
                          <a:cs typeface="Calibri"/>
                        </a:rPr>
                        <a:t>Pro</a:t>
                      </a:r>
                      <a:r>
                        <a:rPr sz="1400" b="1" dirty="0">
                          <a:solidFill>
                            <a:srgbClr val="FFFFFF"/>
                          </a:solidFill>
                          <a:latin typeface="Calibri"/>
                          <a:cs typeface="Calibri"/>
                        </a:rPr>
                        <a:t>j</a:t>
                      </a:r>
                      <a:r>
                        <a:rPr sz="1400" b="1" spc="-5" dirty="0">
                          <a:solidFill>
                            <a:srgbClr val="FFFFFF"/>
                          </a:solidFill>
                          <a:latin typeface="Calibri"/>
                          <a:cs typeface="Calibri"/>
                        </a:rPr>
                        <a:t>ect</a:t>
                      </a:r>
                      <a:endParaRPr sz="1400" dirty="0">
                        <a:latin typeface="Calibri"/>
                        <a:cs typeface="Calibri"/>
                      </a:endParaRPr>
                    </a:p>
                  </a:txBody>
                  <a:tcPr marL="0" marR="0" marT="0" marB="0">
                    <a:solidFill>
                      <a:srgbClr val="C0504D"/>
                    </a:solidFill>
                  </a:tcPr>
                </a:tc>
                <a:tc>
                  <a:txBody>
                    <a:bodyPr/>
                    <a:lstStyle/>
                    <a:p>
                      <a:pPr marL="69215">
                        <a:lnSpc>
                          <a:spcPct val="100000"/>
                        </a:lnSpc>
                      </a:pPr>
                      <a:r>
                        <a:rPr sz="1400" b="1" dirty="0">
                          <a:solidFill>
                            <a:srgbClr val="FFFFFF"/>
                          </a:solidFill>
                          <a:latin typeface="Calibri"/>
                          <a:cs typeface="Calibri"/>
                        </a:rPr>
                        <a:t>In</a:t>
                      </a:r>
                      <a:r>
                        <a:rPr sz="1400" b="1" spc="-5" dirty="0">
                          <a:solidFill>
                            <a:srgbClr val="FFFFFF"/>
                          </a:solidFill>
                          <a:latin typeface="Calibri"/>
                          <a:cs typeface="Calibri"/>
                        </a:rPr>
                        <a:t> U</a:t>
                      </a:r>
                      <a:r>
                        <a:rPr sz="1400" b="1" dirty="0">
                          <a:solidFill>
                            <a:srgbClr val="FFFFFF"/>
                          </a:solidFill>
                          <a:latin typeface="Calibri"/>
                          <a:cs typeface="Calibri"/>
                        </a:rPr>
                        <a:t>SD</a:t>
                      </a:r>
                      <a:endParaRPr sz="1400" dirty="0">
                        <a:latin typeface="Calibri"/>
                        <a:cs typeface="Calibri"/>
                      </a:endParaRPr>
                    </a:p>
                  </a:txBody>
                  <a:tcPr marL="0" marR="0" marT="0" marB="0">
                    <a:solidFill>
                      <a:srgbClr val="C0504D"/>
                    </a:solidFill>
                  </a:tcPr>
                </a:tc>
                <a:tc>
                  <a:txBody>
                    <a:bodyPr/>
                    <a:lstStyle/>
                    <a:p>
                      <a:pPr marL="69215" marR="139700">
                        <a:lnSpc>
                          <a:spcPct val="114999"/>
                        </a:lnSpc>
                      </a:pPr>
                      <a:r>
                        <a:rPr sz="1400" b="1" spc="-10" dirty="0">
                          <a:solidFill>
                            <a:srgbClr val="FFFFFF"/>
                          </a:solidFill>
                          <a:latin typeface="Calibri"/>
                          <a:cs typeface="Calibri"/>
                        </a:rPr>
                        <a:t>L</a:t>
                      </a:r>
                      <a:r>
                        <a:rPr sz="1400" b="1" spc="-5" dirty="0">
                          <a:solidFill>
                            <a:srgbClr val="FFFFFF"/>
                          </a:solidFill>
                          <a:latin typeface="Calibri"/>
                          <a:cs typeface="Calibri"/>
                        </a:rPr>
                        <a:t>eve</a:t>
                      </a:r>
                      <a:r>
                        <a:rPr sz="1400" b="1" dirty="0">
                          <a:solidFill>
                            <a:srgbClr val="FFFFFF"/>
                          </a:solidFill>
                          <a:latin typeface="Calibri"/>
                          <a:cs typeface="Calibri"/>
                        </a:rPr>
                        <a:t>raging</a:t>
                      </a:r>
                      <a:r>
                        <a:rPr sz="1400" b="1" spc="-40" dirty="0">
                          <a:solidFill>
                            <a:srgbClr val="FFFFFF"/>
                          </a:solidFill>
                          <a:latin typeface="Calibri"/>
                          <a:cs typeface="Calibri"/>
                        </a:rPr>
                        <a:t> </a:t>
                      </a:r>
                      <a:r>
                        <a:rPr sz="1400" b="1" dirty="0">
                          <a:solidFill>
                            <a:srgbClr val="FFFFFF"/>
                          </a:solidFill>
                          <a:latin typeface="Calibri"/>
                          <a:cs typeface="Calibri"/>
                        </a:rPr>
                        <a:t>and syne</a:t>
                      </a:r>
                      <a:r>
                        <a:rPr sz="1400" b="1" spc="5" dirty="0">
                          <a:solidFill>
                            <a:srgbClr val="FFFFFF"/>
                          </a:solidFill>
                          <a:latin typeface="Calibri"/>
                          <a:cs typeface="Calibri"/>
                        </a:rPr>
                        <a:t>r</a:t>
                      </a:r>
                      <a:r>
                        <a:rPr sz="1400" b="1" spc="-10" dirty="0">
                          <a:solidFill>
                            <a:srgbClr val="FFFFFF"/>
                          </a:solidFill>
                          <a:latin typeface="Calibri"/>
                          <a:cs typeface="Calibri"/>
                        </a:rPr>
                        <a:t>g</a:t>
                      </a:r>
                      <a:r>
                        <a:rPr sz="1400" b="1" dirty="0">
                          <a:solidFill>
                            <a:srgbClr val="FFFFFF"/>
                          </a:solidFill>
                          <a:latin typeface="Calibri"/>
                          <a:cs typeface="Calibri"/>
                        </a:rPr>
                        <a:t>ies</a:t>
                      </a:r>
                      <a:endParaRPr sz="1400" dirty="0">
                        <a:latin typeface="Calibri"/>
                        <a:cs typeface="Calibri"/>
                      </a:endParaRPr>
                    </a:p>
                  </a:txBody>
                  <a:tcPr marL="0" marR="0" marT="0" marB="0">
                    <a:solidFill>
                      <a:srgbClr val="C0504D"/>
                    </a:solidFill>
                  </a:tcPr>
                </a:tc>
                <a:tc>
                  <a:txBody>
                    <a:bodyPr/>
                    <a:lstStyle/>
                    <a:p>
                      <a:pPr marL="69215" marR="455295">
                        <a:lnSpc>
                          <a:spcPct val="114999"/>
                        </a:lnSpc>
                      </a:pPr>
                      <a:r>
                        <a:rPr sz="1400" b="1" spc="-10" dirty="0">
                          <a:solidFill>
                            <a:srgbClr val="FFFFFF"/>
                          </a:solidFill>
                          <a:latin typeface="Calibri"/>
                          <a:cs typeface="Calibri"/>
                        </a:rPr>
                        <a:t>L</a:t>
                      </a:r>
                      <a:r>
                        <a:rPr sz="1400" b="1" spc="-5" dirty="0">
                          <a:solidFill>
                            <a:srgbClr val="FFFFFF"/>
                          </a:solidFill>
                          <a:latin typeface="Calibri"/>
                          <a:cs typeface="Calibri"/>
                        </a:rPr>
                        <a:t>eve</a:t>
                      </a:r>
                      <a:r>
                        <a:rPr sz="1400" b="1" dirty="0">
                          <a:solidFill>
                            <a:srgbClr val="FFFFFF"/>
                          </a:solidFill>
                          <a:latin typeface="Calibri"/>
                          <a:cs typeface="Calibri"/>
                        </a:rPr>
                        <a:t>raging </a:t>
                      </a:r>
                      <a:r>
                        <a:rPr sz="1400" b="1" spc="-5" dirty="0">
                          <a:solidFill>
                            <a:srgbClr val="FFFFFF"/>
                          </a:solidFill>
                          <a:latin typeface="Calibri"/>
                          <a:cs typeface="Calibri"/>
                        </a:rPr>
                        <a:t>fac</a:t>
                      </a:r>
                      <a:r>
                        <a:rPr sz="1400" b="1" spc="5" dirty="0">
                          <a:solidFill>
                            <a:srgbClr val="FFFFFF"/>
                          </a:solidFill>
                          <a:latin typeface="Calibri"/>
                          <a:cs typeface="Calibri"/>
                        </a:rPr>
                        <a:t>t</a:t>
                      </a:r>
                      <a:r>
                        <a:rPr sz="1400" b="1" dirty="0">
                          <a:solidFill>
                            <a:srgbClr val="FFFFFF"/>
                          </a:solidFill>
                          <a:latin typeface="Calibri"/>
                          <a:cs typeface="Calibri"/>
                        </a:rPr>
                        <a:t>or</a:t>
                      </a:r>
                      <a:endParaRPr sz="1400">
                        <a:latin typeface="Calibri"/>
                        <a:cs typeface="Calibri"/>
                      </a:endParaRPr>
                    </a:p>
                  </a:txBody>
                  <a:tcPr marL="0" marR="0" marT="0" marB="0">
                    <a:solidFill>
                      <a:srgbClr val="C0504D"/>
                    </a:solidFill>
                  </a:tcPr>
                </a:tc>
                <a:extLst>
                  <a:ext uri="{0D108BD9-81ED-4DB2-BD59-A6C34878D82A}">
                    <a16:rowId xmlns="" xmlns:a16="http://schemas.microsoft.com/office/drawing/2014/main" val="10000"/>
                  </a:ext>
                </a:extLst>
              </a:tr>
              <a:tr h="2560320">
                <a:tc>
                  <a:txBody>
                    <a:bodyPr/>
                    <a:lstStyle/>
                    <a:p>
                      <a:pPr marL="68580" marR="344170">
                        <a:lnSpc>
                          <a:spcPct val="114999"/>
                        </a:lnSpc>
                      </a:pPr>
                      <a:r>
                        <a:rPr sz="1400" b="1" spc="-5" dirty="0">
                          <a:latin typeface="Calibri"/>
                          <a:cs typeface="Calibri"/>
                        </a:rPr>
                        <a:t>Ca</a:t>
                      </a:r>
                      <a:r>
                        <a:rPr sz="1400" b="1" spc="5" dirty="0">
                          <a:latin typeface="Calibri"/>
                          <a:cs typeface="Calibri"/>
                        </a:rPr>
                        <a:t>r</a:t>
                      </a:r>
                      <a:r>
                        <a:rPr sz="1400" b="1" dirty="0">
                          <a:latin typeface="Calibri"/>
                          <a:cs typeface="Calibri"/>
                        </a:rPr>
                        <a:t>ibbe</a:t>
                      </a:r>
                      <a:r>
                        <a:rPr sz="1400" b="1" spc="-10" dirty="0">
                          <a:latin typeface="Calibri"/>
                          <a:cs typeface="Calibri"/>
                        </a:rPr>
                        <a:t>a</a:t>
                      </a:r>
                      <a:r>
                        <a:rPr sz="1400" b="1" dirty="0">
                          <a:latin typeface="Calibri"/>
                          <a:cs typeface="Calibri"/>
                        </a:rPr>
                        <a:t>n Region</a:t>
                      </a:r>
                      <a:r>
                        <a:rPr sz="1400" b="1" spc="5" dirty="0">
                          <a:latin typeface="Calibri"/>
                          <a:cs typeface="Calibri"/>
                        </a:rPr>
                        <a:t>a</a:t>
                      </a:r>
                      <a:r>
                        <a:rPr sz="1400" b="1" dirty="0">
                          <a:latin typeface="Calibri"/>
                          <a:cs typeface="Calibri"/>
                        </a:rPr>
                        <a:t>l </a:t>
                      </a:r>
                      <a:r>
                        <a:rPr sz="1400" b="1" spc="-5" dirty="0">
                          <a:latin typeface="Calibri"/>
                          <a:cs typeface="Calibri"/>
                        </a:rPr>
                        <a:t>(CARICOM)</a:t>
                      </a:r>
                      <a:endParaRPr sz="1400">
                        <a:latin typeface="Calibri"/>
                        <a:cs typeface="Calibri"/>
                      </a:endParaRPr>
                    </a:p>
                  </a:txBody>
                  <a:tcPr marL="0" marR="0" marT="0" marB="0">
                    <a:lnR w="12700">
                      <a:solidFill>
                        <a:srgbClr val="C00000"/>
                      </a:solidFill>
                      <a:prstDash val="solid"/>
                    </a:lnR>
                    <a:solidFill>
                      <a:srgbClr val="CFD6E7"/>
                    </a:solidFill>
                  </a:tcPr>
                </a:tc>
                <a:tc>
                  <a:txBody>
                    <a:bodyPr/>
                    <a:lstStyle/>
                    <a:p>
                      <a:pPr marL="62865" marR="152400">
                        <a:lnSpc>
                          <a:spcPct val="114999"/>
                        </a:lnSpc>
                      </a:pPr>
                      <a:r>
                        <a:rPr sz="1400" spc="-5" dirty="0">
                          <a:latin typeface="Calibri"/>
                          <a:cs typeface="Calibri"/>
                        </a:rPr>
                        <a:t>5,500,000 </a:t>
                      </a:r>
                      <a:r>
                        <a:rPr sz="1400" spc="-10" dirty="0">
                          <a:latin typeface="Calibri"/>
                          <a:cs typeface="Calibri"/>
                        </a:rPr>
                        <a:t>(</a:t>
                      </a:r>
                      <a:r>
                        <a:rPr sz="1400" dirty="0">
                          <a:latin typeface="Calibri"/>
                          <a:cs typeface="Calibri"/>
                        </a:rPr>
                        <a:t>WB,</a:t>
                      </a:r>
                      <a:r>
                        <a:rPr sz="1400" spc="-10" dirty="0">
                          <a:latin typeface="Calibri"/>
                          <a:cs typeface="Calibri"/>
                        </a:rPr>
                        <a:t> </a:t>
                      </a:r>
                      <a:r>
                        <a:rPr sz="1400" dirty="0">
                          <a:latin typeface="Calibri"/>
                          <a:cs typeface="Calibri"/>
                        </a:rPr>
                        <a:t>WM</a:t>
                      </a:r>
                      <a:r>
                        <a:rPr sz="1400" spc="-10" dirty="0">
                          <a:latin typeface="Calibri"/>
                          <a:cs typeface="Calibri"/>
                        </a:rPr>
                        <a:t>O</a:t>
                      </a:r>
                      <a:r>
                        <a:rPr sz="1400" dirty="0">
                          <a:latin typeface="Calibri"/>
                          <a:cs typeface="Calibri"/>
                        </a:rPr>
                        <a:t>, UND</a:t>
                      </a:r>
                      <a:r>
                        <a:rPr sz="1400" spc="5" dirty="0">
                          <a:latin typeface="Calibri"/>
                          <a:cs typeface="Calibri"/>
                        </a:rPr>
                        <a:t>R</a:t>
                      </a:r>
                      <a:r>
                        <a:rPr sz="1400" dirty="0">
                          <a:latin typeface="Calibri"/>
                          <a:cs typeface="Calibri"/>
                        </a:rPr>
                        <a:t>R)</a:t>
                      </a:r>
                      <a:endParaRPr sz="140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marL="62865" marR="77470">
                        <a:lnSpc>
                          <a:spcPct val="100000"/>
                        </a:lnSpc>
                      </a:pPr>
                      <a:r>
                        <a:rPr sz="1400" dirty="0">
                          <a:latin typeface="Calibri"/>
                          <a:cs typeface="Calibri"/>
                        </a:rPr>
                        <a:t>B</a:t>
                      </a:r>
                      <a:r>
                        <a:rPr sz="1400" spc="-10" dirty="0">
                          <a:latin typeface="Calibri"/>
                          <a:cs typeface="Calibri"/>
                        </a:rPr>
                        <a:t>u</a:t>
                      </a:r>
                      <a:r>
                        <a:rPr sz="1400" dirty="0">
                          <a:latin typeface="Calibri"/>
                          <a:cs typeface="Calibri"/>
                        </a:rPr>
                        <a:t>ildi</a:t>
                      </a:r>
                      <a:r>
                        <a:rPr sz="1400" spc="-10" dirty="0">
                          <a:latin typeface="Calibri"/>
                          <a:cs typeface="Calibri"/>
                        </a:rPr>
                        <a:t>n</a:t>
                      </a:r>
                      <a:r>
                        <a:rPr sz="1400" dirty="0">
                          <a:latin typeface="Calibri"/>
                          <a:cs typeface="Calibri"/>
                        </a:rPr>
                        <a:t>g </a:t>
                      </a:r>
                      <a:r>
                        <a:rPr sz="1400" spc="-5" dirty="0">
                          <a:latin typeface="Calibri"/>
                          <a:cs typeface="Calibri"/>
                        </a:rPr>
                        <a:t>sea</a:t>
                      </a:r>
                      <a:r>
                        <a:rPr sz="1400" spc="-10" dirty="0">
                          <a:latin typeface="Calibri"/>
                          <a:cs typeface="Calibri"/>
                        </a:rPr>
                        <a:t>m</a:t>
                      </a:r>
                      <a:r>
                        <a:rPr sz="1400" dirty="0">
                          <a:latin typeface="Calibri"/>
                          <a:cs typeface="Calibri"/>
                        </a:rPr>
                        <a:t>less</a:t>
                      </a:r>
                      <a:r>
                        <a:rPr sz="1400" spc="-5" dirty="0">
                          <a:latin typeface="Calibri"/>
                          <a:cs typeface="Calibri"/>
                        </a:rPr>
                        <a:t> </a:t>
                      </a:r>
                      <a:r>
                        <a:rPr sz="1400" spc="-10" dirty="0">
                          <a:latin typeface="Calibri"/>
                          <a:cs typeface="Calibri"/>
                        </a:rPr>
                        <a:t>mu</a:t>
                      </a:r>
                      <a:r>
                        <a:rPr sz="1400" dirty="0">
                          <a:latin typeface="Calibri"/>
                          <a:cs typeface="Calibri"/>
                        </a:rPr>
                        <a:t>lti- </a:t>
                      </a:r>
                      <a:r>
                        <a:rPr sz="1400" spc="-10" dirty="0">
                          <a:latin typeface="Calibri"/>
                          <a:cs typeface="Calibri"/>
                        </a:rPr>
                        <a:t>h</a:t>
                      </a:r>
                      <a:r>
                        <a:rPr sz="1400" dirty="0">
                          <a:latin typeface="Calibri"/>
                          <a:cs typeface="Calibri"/>
                        </a:rPr>
                        <a:t>azard</a:t>
                      </a:r>
                      <a:r>
                        <a:rPr sz="1400" spc="-5" dirty="0">
                          <a:latin typeface="Calibri"/>
                          <a:cs typeface="Calibri"/>
                        </a:rPr>
                        <a:t> </a:t>
                      </a:r>
                      <a:r>
                        <a:rPr sz="1400" dirty="0">
                          <a:latin typeface="Calibri"/>
                          <a:cs typeface="Calibri"/>
                        </a:rPr>
                        <a:t>early war</a:t>
                      </a:r>
                      <a:r>
                        <a:rPr sz="1400" spc="-10" dirty="0">
                          <a:latin typeface="Calibri"/>
                          <a:cs typeface="Calibri"/>
                        </a:rPr>
                        <a:t>n</a:t>
                      </a:r>
                      <a:r>
                        <a:rPr sz="1400" dirty="0">
                          <a:latin typeface="Calibri"/>
                          <a:cs typeface="Calibri"/>
                        </a:rPr>
                        <a:t>ing</a:t>
                      </a:r>
                      <a:r>
                        <a:rPr sz="1400" spc="-15" dirty="0">
                          <a:latin typeface="Calibri"/>
                          <a:cs typeface="Calibri"/>
                        </a:rPr>
                        <a:t> </a:t>
                      </a:r>
                      <a:r>
                        <a:rPr sz="1400" spc="-10" dirty="0">
                          <a:latin typeface="Calibri"/>
                          <a:cs typeface="Calibri"/>
                        </a:rPr>
                        <a:t>und</a:t>
                      </a:r>
                      <a:r>
                        <a:rPr sz="1400" dirty="0">
                          <a:latin typeface="Calibri"/>
                          <a:cs typeface="Calibri"/>
                        </a:rPr>
                        <a:t>er t</a:t>
                      </a:r>
                      <a:r>
                        <a:rPr sz="1400" spc="-10" dirty="0">
                          <a:latin typeface="Calibri"/>
                          <a:cs typeface="Calibri"/>
                        </a:rPr>
                        <a:t>h</a:t>
                      </a:r>
                      <a:r>
                        <a:rPr sz="1400" dirty="0">
                          <a:latin typeface="Calibri"/>
                          <a:cs typeface="Calibri"/>
                        </a:rPr>
                        <a:t>e </a:t>
                      </a:r>
                      <a:r>
                        <a:rPr sz="1400" spc="-5" dirty="0">
                          <a:latin typeface="Calibri"/>
                          <a:cs typeface="Calibri"/>
                        </a:rPr>
                        <a:t>C</a:t>
                      </a:r>
                      <a:r>
                        <a:rPr sz="1400" dirty="0">
                          <a:latin typeface="Calibri"/>
                          <a:cs typeface="Calibri"/>
                        </a:rPr>
                        <a:t>R</a:t>
                      </a:r>
                      <a:r>
                        <a:rPr sz="1400" spc="-5" dirty="0">
                          <a:latin typeface="Calibri"/>
                          <a:cs typeface="Calibri"/>
                        </a:rPr>
                        <a:t>EWS </a:t>
                      </a:r>
                      <a:r>
                        <a:rPr sz="1400" spc="-10" dirty="0">
                          <a:latin typeface="Calibri"/>
                          <a:cs typeface="Calibri"/>
                        </a:rPr>
                        <a:t>In</a:t>
                      </a:r>
                      <a:r>
                        <a:rPr sz="1400" dirty="0">
                          <a:latin typeface="Calibri"/>
                          <a:cs typeface="Calibri"/>
                        </a:rPr>
                        <a:t>itiative </a:t>
                      </a:r>
                      <a:r>
                        <a:rPr sz="1400" spc="-10" dirty="0">
                          <a:latin typeface="Calibri"/>
                          <a:cs typeface="Calibri"/>
                        </a:rPr>
                        <a:t>(</a:t>
                      </a:r>
                      <a:r>
                        <a:rPr sz="1400" spc="-5" dirty="0">
                          <a:latin typeface="Calibri"/>
                          <a:cs typeface="Calibri"/>
                        </a:rPr>
                        <a:t>E</a:t>
                      </a:r>
                      <a:r>
                        <a:rPr sz="1400" spc="-10" dirty="0">
                          <a:latin typeface="Calibri"/>
                          <a:cs typeface="Calibri"/>
                        </a:rPr>
                        <a:t>n</a:t>
                      </a:r>
                      <a:r>
                        <a:rPr sz="1400" dirty="0">
                          <a:latin typeface="Calibri"/>
                          <a:cs typeface="Calibri"/>
                        </a:rPr>
                        <a:t>vir</a:t>
                      </a:r>
                      <a:r>
                        <a:rPr sz="1400" spc="-5" dirty="0">
                          <a:latin typeface="Calibri"/>
                          <a:cs typeface="Calibri"/>
                        </a:rPr>
                        <a:t>on</a:t>
                      </a:r>
                      <a:r>
                        <a:rPr sz="1400" spc="-10" dirty="0">
                          <a:latin typeface="Calibri"/>
                          <a:cs typeface="Calibri"/>
                        </a:rPr>
                        <a:t>m</a:t>
                      </a:r>
                      <a:r>
                        <a:rPr sz="1400" dirty="0">
                          <a:latin typeface="Calibri"/>
                          <a:cs typeface="Calibri"/>
                        </a:rPr>
                        <a:t>e</a:t>
                      </a:r>
                      <a:r>
                        <a:rPr sz="1400" spc="-10" dirty="0">
                          <a:latin typeface="Calibri"/>
                          <a:cs typeface="Calibri"/>
                        </a:rPr>
                        <a:t>n</a:t>
                      </a:r>
                      <a:r>
                        <a:rPr sz="1400" dirty="0">
                          <a:latin typeface="Calibri"/>
                          <a:cs typeface="Calibri"/>
                        </a:rPr>
                        <a:t>t a</a:t>
                      </a:r>
                      <a:r>
                        <a:rPr sz="1400" spc="-10" dirty="0">
                          <a:latin typeface="Calibri"/>
                          <a:cs typeface="Calibri"/>
                        </a:rPr>
                        <a:t>n</a:t>
                      </a:r>
                      <a:r>
                        <a:rPr sz="1400" dirty="0">
                          <a:latin typeface="Calibri"/>
                          <a:cs typeface="Calibri"/>
                        </a:rPr>
                        <a:t>d </a:t>
                      </a:r>
                      <a:r>
                        <a:rPr sz="1400" spc="-5" dirty="0">
                          <a:latin typeface="Calibri"/>
                          <a:cs typeface="Calibri"/>
                        </a:rPr>
                        <a:t>C</a:t>
                      </a:r>
                      <a:r>
                        <a:rPr sz="1400" dirty="0">
                          <a:latin typeface="Calibri"/>
                          <a:cs typeface="Calibri"/>
                        </a:rPr>
                        <a:t>lima</a:t>
                      </a:r>
                      <a:r>
                        <a:rPr sz="1400" spc="-10" dirty="0">
                          <a:latin typeface="Calibri"/>
                          <a:cs typeface="Calibri"/>
                        </a:rPr>
                        <a:t>t</a:t>
                      </a:r>
                      <a:r>
                        <a:rPr sz="1400" dirty="0">
                          <a:latin typeface="Calibri"/>
                          <a:cs typeface="Calibri"/>
                        </a:rPr>
                        <a:t>e </a:t>
                      </a:r>
                      <a:r>
                        <a:rPr sz="1400" spc="-5" dirty="0">
                          <a:latin typeface="Calibri"/>
                          <a:cs typeface="Calibri"/>
                        </a:rPr>
                        <a:t>C</a:t>
                      </a:r>
                      <a:r>
                        <a:rPr sz="1400" spc="-10" dirty="0">
                          <a:latin typeface="Calibri"/>
                          <a:cs typeface="Calibri"/>
                        </a:rPr>
                        <a:t>h</a:t>
                      </a:r>
                      <a:r>
                        <a:rPr sz="1400" dirty="0">
                          <a:latin typeface="Calibri"/>
                          <a:cs typeface="Calibri"/>
                        </a:rPr>
                        <a:t>a</a:t>
                      </a:r>
                      <a:r>
                        <a:rPr sz="1400" spc="-10" dirty="0">
                          <a:latin typeface="Calibri"/>
                          <a:cs typeface="Calibri"/>
                        </a:rPr>
                        <a:t>n</a:t>
                      </a:r>
                      <a:r>
                        <a:rPr sz="1400" dirty="0">
                          <a:latin typeface="Calibri"/>
                          <a:cs typeface="Calibri"/>
                        </a:rPr>
                        <a:t>ge</a:t>
                      </a:r>
                      <a:r>
                        <a:rPr sz="1400" spc="10" dirty="0">
                          <a:latin typeface="Calibri"/>
                          <a:cs typeface="Calibri"/>
                        </a:rPr>
                        <a:t> </a:t>
                      </a:r>
                      <a:r>
                        <a:rPr sz="1400" spc="-5" dirty="0">
                          <a:latin typeface="Calibri"/>
                          <a:cs typeface="Calibri"/>
                        </a:rPr>
                        <a:t>C</a:t>
                      </a:r>
                      <a:r>
                        <a:rPr sz="1400" dirty="0">
                          <a:latin typeface="Calibri"/>
                          <a:cs typeface="Calibri"/>
                        </a:rPr>
                        <a:t>a</a:t>
                      </a:r>
                      <a:r>
                        <a:rPr sz="1400" spc="-10" dirty="0">
                          <a:latin typeface="Calibri"/>
                          <a:cs typeface="Calibri"/>
                        </a:rPr>
                        <a:t>n</a:t>
                      </a:r>
                      <a:r>
                        <a:rPr sz="1400" dirty="0">
                          <a:latin typeface="Calibri"/>
                          <a:cs typeface="Calibri"/>
                        </a:rPr>
                        <a:t>a</a:t>
                      </a:r>
                      <a:r>
                        <a:rPr sz="1400" spc="-10" dirty="0">
                          <a:latin typeface="Calibri"/>
                          <a:cs typeface="Calibri"/>
                        </a:rPr>
                        <a:t>d</a:t>
                      </a:r>
                      <a:r>
                        <a:rPr sz="1400" dirty="0">
                          <a:latin typeface="Calibri"/>
                          <a:cs typeface="Calibri"/>
                        </a:rPr>
                        <a:t>a) </a:t>
                      </a:r>
                      <a:r>
                        <a:rPr sz="1400" spc="-10" dirty="0">
                          <a:latin typeface="Calibri"/>
                          <a:cs typeface="Calibri"/>
                        </a:rPr>
                        <a:t>(</a:t>
                      </a:r>
                      <a:r>
                        <a:rPr sz="1400" spc="-5" dirty="0">
                          <a:latin typeface="Calibri"/>
                          <a:cs typeface="Calibri"/>
                        </a:rPr>
                        <a:t>C</a:t>
                      </a:r>
                      <a:r>
                        <a:rPr sz="1400" dirty="0">
                          <a:latin typeface="Calibri"/>
                          <a:cs typeface="Calibri"/>
                        </a:rPr>
                        <a:t>AD</a:t>
                      </a:r>
                      <a:r>
                        <a:rPr sz="1400" spc="5" dirty="0">
                          <a:latin typeface="Calibri"/>
                          <a:cs typeface="Calibri"/>
                        </a:rPr>
                        <a:t> </a:t>
                      </a:r>
                      <a:r>
                        <a:rPr sz="1400" dirty="0">
                          <a:latin typeface="Calibri"/>
                          <a:cs typeface="Calibri"/>
                        </a:rPr>
                        <a:t>2</a:t>
                      </a:r>
                      <a:r>
                        <a:rPr sz="1400" spc="-10" dirty="0">
                          <a:latin typeface="Calibri"/>
                          <a:cs typeface="Calibri"/>
                        </a:rPr>
                        <a:t>,</a:t>
                      </a:r>
                      <a:r>
                        <a:rPr sz="1400" dirty="0">
                          <a:latin typeface="Calibri"/>
                          <a:cs typeface="Calibri"/>
                        </a:rPr>
                        <a:t>0</a:t>
                      </a:r>
                      <a:r>
                        <a:rPr sz="1400" spc="-10" dirty="0">
                          <a:latin typeface="Calibri"/>
                          <a:cs typeface="Calibri"/>
                        </a:rPr>
                        <a:t>0</a:t>
                      </a:r>
                      <a:r>
                        <a:rPr sz="1400" dirty="0">
                          <a:latin typeface="Calibri"/>
                          <a:cs typeface="Calibri"/>
                        </a:rPr>
                        <a:t>0</a:t>
                      </a:r>
                      <a:r>
                        <a:rPr sz="1400" spc="-10" dirty="0">
                          <a:latin typeface="Calibri"/>
                          <a:cs typeface="Calibri"/>
                        </a:rPr>
                        <a:t>,</a:t>
                      </a:r>
                      <a:r>
                        <a:rPr sz="1400" dirty="0">
                          <a:latin typeface="Calibri"/>
                          <a:cs typeface="Calibri"/>
                        </a:rPr>
                        <a:t>0</a:t>
                      </a:r>
                      <a:r>
                        <a:rPr sz="1400" spc="-10" dirty="0">
                          <a:latin typeface="Calibri"/>
                          <a:cs typeface="Calibri"/>
                        </a:rPr>
                        <a:t>0</a:t>
                      </a:r>
                      <a:r>
                        <a:rPr sz="1400" dirty="0">
                          <a:latin typeface="Calibri"/>
                          <a:cs typeface="Calibri"/>
                        </a:rPr>
                        <a:t>0</a:t>
                      </a:r>
                    </a:p>
                    <a:p>
                      <a:pPr marL="62865">
                        <a:lnSpc>
                          <a:spcPct val="100000"/>
                        </a:lnSpc>
                      </a:pPr>
                      <a:r>
                        <a:rPr sz="1400" spc="-5" dirty="0">
                          <a:latin typeface="Calibri"/>
                          <a:cs typeface="Calibri"/>
                        </a:rPr>
                        <a:t>f</a:t>
                      </a:r>
                      <a:r>
                        <a:rPr sz="1400" spc="5" dirty="0">
                          <a:latin typeface="Calibri"/>
                          <a:cs typeface="Calibri"/>
                        </a:rPr>
                        <a:t>o</a:t>
                      </a:r>
                      <a:r>
                        <a:rPr sz="1400" dirty="0">
                          <a:latin typeface="Calibri"/>
                          <a:cs typeface="Calibri"/>
                        </a:rPr>
                        <a:t>r</a:t>
                      </a:r>
                      <a:r>
                        <a:rPr sz="1400" spc="-15" dirty="0">
                          <a:latin typeface="Calibri"/>
                          <a:cs typeface="Calibri"/>
                        </a:rPr>
                        <a:t> </a:t>
                      </a:r>
                      <a:r>
                        <a:rPr sz="1400" dirty="0">
                          <a:latin typeface="Calibri"/>
                          <a:cs typeface="Calibri"/>
                        </a:rPr>
                        <a:t>t</a:t>
                      </a:r>
                      <a:r>
                        <a:rPr sz="1400" spc="-10" dirty="0">
                          <a:latin typeface="Calibri"/>
                          <a:cs typeface="Calibri"/>
                        </a:rPr>
                        <a:t>h</a:t>
                      </a:r>
                      <a:r>
                        <a:rPr sz="1400" dirty="0">
                          <a:latin typeface="Calibri"/>
                          <a:cs typeface="Calibri"/>
                        </a:rPr>
                        <a:t>e</a:t>
                      </a:r>
                    </a:p>
                    <a:p>
                      <a:pPr marL="62865">
                        <a:lnSpc>
                          <a:spcPct val="100000"/>
                        </a:lnSpc>
                      </a:pPr>
                      <a:r>
                        <a:rPr sz="1400" spc="-10" dirty="0">
                          <a:latin typeface="Calibri"/>
                          <a:cs typeface="Calibri"/>
                        </a:rPr>
                        <a:t>C</a:t>
                      </a:r>
                      <a:r>
                        <a:rPr sz="1400" dirty="0">
                          <a:latin typeface="Calibri"/>
                          <a:cs typeface="Calibri"/>
                        </a:rPr>
                        <a:t>ari</a:t>
                      </a:r>
                      <a:r>
                        <a:rPr sz="1400" spc="-10" dirty="0">
                          <a:latin typeface="Calibri"/>
                          <a:cs typeface="Calibri"/>
                        </a:rPr>
                        <a:t>bb</a:t>
                      </a:r>
                      <a:r>
                        <a:rPr sz="1400" spc="-5" dirty="0">
                          <a:latin typeface="Calibri"/>
                          <a:cs typeface="Calibri"/>
                        </a:rPr>
                        <a:t>e</a:t>
                      </a:r>
                      <a:r>
                        <a:rPr sz="1400" dirty="0">
                          <a:latin typeface="Calibri"/>
                          <a:cs typeface="Calibri"/>
                        </a:rPr>
                        <a:t>a</a:t>
                      </a:r>
                      <a:r>
                        <a:rPr sz="1400" spc="-10" dirty="0">
                          <a:latin typeface="Calibri"/>
                          <a:cs typeface="Calibri"/>
                        </a:rPr>
                        <a:t>n</a:t>
                      </a:r>
                      <a:r>
                        <a:rPr sz="1400" dirty="0">
                          <a:latin typeface="Calibri"/>
                          <a:cs typeface="Calibri"/>
                        </a:rPr>
                        <a:t>)</a:t>
                      </a: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algn="ctr">
                        <a:lnSpc>
                          <a:spcPct val="100000"/>
                        </a:lnSpc>
                      </a:pPr>
                      <a:r>
                        <a:rPr sz="1100" dirty="0">
                          <a:latin typeface="Calibri"/>
                          <a:cs typeface="Calibri"/>
                        </a:rPr>
                        <a:t>0.3</a:t>
                      </a:r>
                      <a:r>
                        <a:rPr sz="1100" spc="5" dirty="0">
                          <a:latin typeface="Calibri"/>
                          <a:cs typeface="Calibri"/>
                        </a:rPr>
                        <a:t>6</a:t>
                      </a:r>
                      <a:r>
                        <a:rPr sz="1100" dirty="0">
                          <a:latin typeface="Calibri"/>
                          <a:cs typeface="Calibri"/>
                        </a:rPr>
                        <a:t>x</a:t>
                      </a:r>
                    </a:p>
                  </a:txBody>
                  <a:tcPr marL="0" marR="0" marT="0" marB="0">
                    <a:lnL w="12700">
                      <a:solidFill>
                        <a:srgbClr val="C00000"/>
                      </a:solidFill>
                      <a:prstDash val="solid"/>
                    </a:lnL>
                    <a:solidFill>
                      <a:srgbClr val="CFD6E7"/>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829196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p:nvPr/>
        </p:nvSpPr>
        <p:spPr>
          <a:xfrm>
            <a:off x="2575961" y="1430808"/>
            <a:ext cx="1630694" cy="1089499"/>
          </a:xfrm>
          <a:custGeom>
            <a:avLst/>
            <a:gdLst/>
            <a:ahLst/>
            <a:cxnLst/>
            <a:rect l="l" t="t" r="r" b="b"/>
            <a:pathLst>
              <a:path w="1822004" h="1114577" extrusionOk="0">
                <a:moveTo>
                  <a:pt x="1391683" y="0"/>
                </a:moveTo>
                <a:lnTo>
                  <a:pt x="1507093" y="50995"/>
                </a:lnTo>
                <a:cubicBezTo>
                  <a:pt x="1697080" y="155480"/>
                  <a:pt x="1822004" y="332427"/>
                  <a:pt x="1822004" y="533138"/>
                </a:cubicBezTo>
                <a:cubicBezTo>
                  <a:pt x="1822004" y="854275"/>
                  <a:pt x="1502197" y="1114577"/>
                  <a:pt x="1107782" y="1114577"/>
                </a:cubicBezTo>
                <a:lnTo>
                  <a:pt x="0" y="1114577"/>
                </a:lnTo>
                <a:lnTo>
                  <a:pt x="22158" y="1077716"/>
                </a:lnTo>
                <a:cubicBezTo>
                  <a:pt x="324908" y="624828"/>
                  <a:pt x="753628" y="265017"/>
                  <a:pt x="1257510" y="49629"/>
                </a:cubicBezTo>
                <a:lnTo>
                  <a:pt x="1391683"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8" name="Google Shape;278;p40"/>
          <p:cNvSpPr/>
          <p:nvPr/>
        </p:nvSpPr>
        <p:spPr>
          <a:xfrm>
            <a:off x="4974534" y="1432059"/>
            <a:ext cx="1632351" cy="1093433"/>
          </a:xfrm>
          <a:custGeom>
            <a:avLst/>
            <a:gdLst/>
            <a:ahLst/>
            <a:cxnLst/>
            <a:rect l="l" t="t" r="r" b="b"/>
            <a:pathLst>
              <a:path w="1813723" h="1112909" extrusionOk="0">
                <a:moveTo>
                  <a:pt x="426549" y="0"/>
                </a:moveTo>
                <a:lnTo>
                  <a:pt x="556213" y="47961"/>
                </a:lnTo>
                <a:cubicBezTo>
                  <a:pt x="1060095" y="263349"/>
                  <a:pt x="1488816" y="623160"/>
                  <a:pt x="1791565" y="1076048"/>
                </a:cubicBezTo>
                <a:lnTo>
                  <a:pt x="1813723" y="1112909"/>
                </a:lnTo>
                <a:lnTo>
                  <a:pt x="714223" y="1112909"/>
                </a:lnTo>
                <a:cubicBezTo>
                  <a:pt x="319808" y="1112909"/>
                  <a:pt x="0" y="852607"/>
                  <a:pt x="0" y="531470"/>
                </a:cubicBezTo>
                <a:cubicBezTo>
                  <a:pt x="0" y="330759"/>
                  <a:pt x="124925" y="153812"/>
                  <a:pt x="314911" y="49327"/>
                </a:cubicBezTo>
                <a:lnTo>
                  <a:pt x="426549"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9" name="Google Shape;279;p40"/>
          <p:cNvSpPr/>
          <p:nvPr/>
        </p:nvSpPr>
        <p:spPr>
          <a:xfrm>
            <a:off x="2466147" y="2914001"/>
            <a:ext cx="1209942" cy="1130899"/>
          </a:xfrm>
          <a:custGeom>
            <a:avLst/>
            <a:gdLst/>
            <a:ahLst/>
            <a:cxnLst/>
            <a:rect l="l" t="t" r="r" b="b"/>
            <a:pathLst>
              <a:path w="1247363" h="1162878" extrusionOk="0">
                <a:moveTo>
                  <a:pt x="49045" y="0"/>
                </a:moveTo>
                <a:lnTo>
                  <a:pt x="533141" y="0"/>
                </a:lnTo>
                <a:cubicBezTo>
                  <a:pt x="927556" y="0"/>
                  <a:pt x="1247363" y="260302"/>
                  <a:pt x="1247363" y="581439"/>
                </a:cubicBezTo>
                <a:cubicBezTo>
                  <a:pt x="1247363" y="902577"/>
                  <a:pt x="927556" y="1162878"/>
                  <a:pt x="533141" y="1162878"/>
                </a:cubicBezTo>
                <a:lnTo>
                  <a:pt x="75387" y="1162878"/>
                </a:lnTo>
                <a:lnTo>
                  <a:pt x="57045" y="1090787"/>
                </a:lnTo>
                <a:cubicBezTo>
                  <a:pt x="19642" y="906065"/>
                  <a:pt x="0" y="714804"/>
                  <a:pt x="0" y="518907"/>
                </a:cubicBezTo>
                <a:cubicBezTo>
                  <a:pt x="0" y="420959"/>
                  <a:pt x="4911" y="324169"/>
                  <a:pt x="14496" y="228777"/>
                </a:cubicBezTo>
                <a:lnTo>
                  <a:pt x="49045" y="0"/>
                </a:ln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0" name="Google Shape;280;p40"/>
          <p:cNvSpPr/>
          <p:nvPr/>
        </p:nvSpPr>
        <p:spPr>
          <a:xfrm>
            <a:off x="5412271" y="3038295"/>
            <a:ext cx="1296883" cy="1130899"/>
          </a:xfrm>
          <a:custGeom>
            <a:avLst/>
            <a:gdLst/>
            <a:ahLst/>
            <a:cxnLst/>
            <a:rect l="l" t="t" r="r" b="b"/>
            <a:pathLst>
              <a:path w="1290431" h="1162878" extrusionOk="0">
                <a:moveTo>
                  <a:pt x="714223" y="0"/>
                </a:moveTo>
                <a:lnTo>
                  <a:pt x="1241386" y="0"/>
                </a:lnTo>
                <a:lnTo>
                  <a:pt x="1275935" y="228777"/>
                </a:lnTo>
                <a:cubicBezTo>
                  <a:pt x="1285520" y="324169"/>
                  <a:pt x="1290431" y="420959"/>
                  <a:pt x="1290431" y="518907"/>
                </a:cubicBezTo>
                <a:cubicBezTo>
                  <a:pt x="1290431" y="714804"/>
                  <a:pt x="1270789" y="906065"/>
                  <a:pt x="1233386" y="1090787"/>
                </a:cubicBezTo>
                <a:lnTo>
                  <a:pt x="1215044" y="1162878"/>
                </a:lnTo>
                <a:lnTo>
                  <a:pt x="714223" y="1162878"/>
                </a:lnTo>
                <a:cubicBezTo>
                  <a:pt x="319808" y="1162878"/>
                  <a:pt x="0" y="902577"/>
                  <a:pt x="0" y="581439"/>
                </a:cubicBezTo>
                <a:cubicBezTo>
                  <a:pt x="0" y="260302"/>
                  <a:pt x="319808" y="0"/>
                  <a:pt x="714223" y="0"/>
                </a:cubicBez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1" name="Google Shape;281;p40"/>
          <p:cNvSpPr/>
          <p:nvPr/>
        </p:nvSpPr>
        <p:spPr>
          <a:xfrm>
            <a:off x="2466146" y="4318864"/>
            <a:ext cx="1707784" cy="1107641"/>
          </a:xfrm>
          <a:custGeom>
            <a:avLst/>
            <a:gdLst/>
            <a:ahLst/>
            <a:cxnLst/>
            <a:rect l="l" t="t" r="r" b="b"/>
            <a:pathLst>
              <a:path w="1951753" h="1162878" extrusionOk="0">
                <a:moveTo>
                  <a:pt x="0" y="0"/>
                </a:moveTo>
                <a:lnTo>
                  <a:pt x="1237531" y="0"/>
                </a:lnTo>
                <a:cubicBezTo>
                  <a:pt x="1631946" y="0"/>
                  <a:pt x="1951753" y="260302"/>
                  <a:pt x="1951753" y="581439"/>
                </a:cubicBezTo>
                <a:cubicBezTo>
                  <a:pt x="1951753" y="902577"/>
                  <a:pt x="1631946" y="1162878"/>
                  <a:pt x="1237531" y="1162878"/>
                </a:cubicBezTo>
                <a:lnTo>
                  <a:pt x="1136422" y="1162878"/>
                </a:lnTo>
                <a:lnTo>
                  <a:pt x="910312" y="1024055"/>
                </a:lnTo>
                <a:cubicBezTo>
                  <a:pt x="536872" y="769084"/>
                  <a:pt x="227389" y="425705"/>
                  <a:pt x="11265" y="23633"/>
                </a:cubicBezTo>
                <a:lnTo>
                  <a:pt x="0"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2" name="Google Shape;282;p40"/>
          <p:cNvSpPr/>
          <p:nvPr/>
        </p:nvSpPr>
        <p:spPr>
          <a:xfrm>
            <a:off x="5086139" y="4442015"/>
            <a:ext cx="1520746" cy="1106660"/>
          </a:xfrm>
          <a:custGeom>
            <a:avLst/>
            <a:gdLst/>
            <a:ahLst/>
            <a:cxnLst/>
            <a:rect l="l" t="t" r="r" b="b"/>
            <a:pathLst>
              <a:path w="1794390" h="1158806" extrusionOk="0">
                <a:moveTo>
                  <a:pt x="714223" y="0"/>
                </a:moveTo>
                <a:lnTo>
                  <a:pt x="1794390" y="0"/>
                </a:lnTo>
                <a:lnTo>
                  <a:pt x="1783125" y="23633"/>
                </a:lnTo>
                <a:cubicBezTo>
                  <a:pt x="1567002" y="425705"/>
                  <a:pt x="1257518" y="769084"/>
                  <a:pt x="884078" y="1024055"/>
                </a:cubicBezTo>
                <a:lnTo>
                  <a:pt x="664602" y="1158806"/>
                </a:lnTo>
                <a:lnTo>
                  <a:pt x="570293" y="1151066"/>
                </a:lnTo>
                <a:cubicBezTo>
                  <a:pt x="244853" y="1096852"/>
                  <a:pt x="0" y="862435"/>
                  <a:pt x="0" y="581439"/>
                </a:cubicBezTo>
                <a:cubicBezTo>
                  <a:pt x="0" y="260302"/>
                  <a:pt x="319808" y="0"/>
                  <a:pt x="714223" y="0"/>
                </a:cubicBez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3" name="Google Shape;283;p40"/>
          <p:cNvSpPr/>
          <p:nvPr/>
        </p:nvSpPr>
        <p:spPr>
          <a:xfrm>
            <a:off x="2502930" y="1300784"/>
            <a:ext cx="4138140" cy="4256433"/>
          </a:xfrm>
          <a:custGeom>
            <a:avLst/>
            <a:gdLst/>
            <a:ahLst/>
            <a:cxnLst/>
            <a:rect l="l" t="t" r="r" b="b"/>
            <a:pathLst>
              <a:path w="5517520" h="5675244" extrusionOk="0">
                <a:moveTo>
                  <a:pt x="2758760" y="0"/>
                </a:moveTo>
                <a:cubicBezTo>
                  <a:pt x="3049518" y="0"/>
                  <a:pt x="3329953" y="44664"/>
                  <a:pt x="3593715" y="127574"/>
                </a:cubicBezTo>
                <a:lnTo>
                  <a:pt x="3722020" y="175033"/>
                </a:lnTo>
                <a:lnTo>
                  <a:pt x="3610382" y="224360"/>
                </a:lnTo>
                <a:cubicBezTo>
                  <a:pt x="3420396" y="328845"/>
                  <a:pt x="3295471" y="505792"/>
                  <a:pt x="3295471" y="706503"/>
                </a:cubicBezTo>
                <a:cubicBezTo>
                  <a:pt x="3295471" y="1027640"/>
                  <a:pt x="3615279" y="1287942"/>
                  <a:pt x="4009694" y="1287942"/>
                </a:cubicBezTo>
                <a:lnTo>
                  <a:pt x="5109194" y="1287942"/>
                </a:lnTo>
                <a:lnTo>
                  <a:pt x="5227678" y="1485043"/>
                </a:lnTo>
                <a:cubicBezTo>
                  <a:pt x="5357352" y="1726286"/>
                  <a:pt x="5453417" y="1988659"/>
                  <a:pt x="5509520" y="2265742"/>
                </a:cubicBezTo>
                <a:lnTo>
                  <a:pt x="5517520" y="2318715"/>
                </a:lnTo>
                <a:lnTo>
                  <a:pt x="4990357" y="2318715"/>
                </a:lnTo>
                <a:cubicBezTo>
                  <a:pt x="4595942" y="2318715"/>
                  <a:pt x="4276134" y="2579017"/>
                  <a:pt x="4276134" y="2900154"/>
                </a:cubicBezTo>
                <a:cubicBezTo>
                  <a:pt x="4276134" y="3221292"/>
                  <a:pt x="4595942" y="3481593"/>
                  <a:pt x="4990357" y="3481593"/>
                </a:cubicBezTo>
                <a:lnTo>
                  <a:pt x="5491178" y="3481593"/>
                </a:lnTo>
                <a:lnTo>
                  <a:pt x="5440332" y="3681444"/>
                </a:lnTo>
                <a:cubicBezTo>
                  <a:pt x="5412985" y="3770298"/>
                  <a:pt x="5381434" y="3857281"/>
                  <a:pt x="5345914" y="3942152"/>
                </a:cubicBezTo>
                <a:lnTo>
                  <a:pt x="5238943" y="4166568"/>
                </a:lnTo>
                <a:lnTo>
                  <a:pt x="4158776" y="4166568"/>
                </a:lnTo>
                <a:cubicBezTo>
                  <a:pt x="3764361" y="4166568"/>
                  <a:pt x="3444553" y="4426870"/>
                  <a:pt x="3444553" y="4748007"/>
                </a:cubicBezTo>
                <a:cubicBezTo>
                  <a:pt x="3444553" y="5029003"/>
                  <a:pt x="3689406" y="5263420"/>
                  <a:pt x="4014846" y="5317634"/>
                </a:cubicBezTo>
                <a:lnTo>
                  <a:pt x="4109155" y="5325374"/>
                </a:lnTo>
                <a:lnTo>
                  <a:pt x="4097127" y="5332758"/>
                </a:lnTo>
                <a:cubicBezTo>
                  <a:pt x="3699280" y="5551177"/>
                  <a:pt x="3243356" y="5675244"/>
                  <a:pt x="2758760" y="5675244"/>
                </a:cubicBezTo>
                <a:cubicBezTo>
                  <a:pt x="2274164" y="5675244"/>
                  <a:pt x="1818241" y="5551177"/>
                  <a:pt x="1420393" y="5332758"/>
                </a:cubicBezTo>
                <a:lnTo>
                  <a:pt x="1414999" y="5329446"/>
                </a:lnTo>
                <a:lnTo>
                  <a:pt x="1516108" y="5329446"/>
                </a:lnTo>
                <a:cubicBezTo>
                  <a:pt x="1910523" y="5329446"/>
                  <a:pt x="2230330" y="5069145"/>
                  <a:pt x="2230330" y="4748007"/>
                </a:cubicBezTo>
                <a:cubicBezTo>
                  <a:pt x="2230330" y="4426870"/>
                  <a:pt x="1910523" y="4166568"/>
                  <a:pt x="1516108" y="4166568"/>
                </a:cubicBezTo>
                <a:lnTo>
                  <a:pt x="278577" y="4166568"/>
                </a:lnTo>
                <a:lnTo>
                  <a:pt x="171606" y="3942152"/>
                </a:lnTo>
                <a:cubicBezTo>
                  <a:pt x="136086" y="3857281"/>
                  <a:pt x="104535" y="3770298"/>
                  <a:pt x="77188" y="3681444"/>
                </a:cubicBezTo>
                <a:lnTo>
                  <a:pt x="26342" y="3481593"/>
                </a:lnTo>
                <a:lnTo>
                  <a:pt x="484096" y="3481593"/>
                </a:lnTo>
                <a:cubicBezTo>
                  <a:pt x="878511" y="3481593"/>
                  <a:pt x="1198318" y="3221292"/>
                  <a:pt x="1198318" y="2900154"/>
                </a:cubicBezTo>
                <a:cubicBezTo>
                  <a:pt x="1198318" y="2579017"/>
                  <a:pt x="878511" y="2318715"/>
                  <a:pt x="484096" y="2318715"/>
                </a:cubicBezTo>
                <a:lnTo>
                  <a:pt x="0" y="2318715"/>
                </a:lnTo>
                <a:lnTo>
                  <a:pt x="8000" y="2265742"/>
                </a:lnTo>
                <a:cubicBezTo>
                  <a:pt x="64103" y="1988659"/>
                  <a:pt x="160168" y="1726286"/>
                  <a:pt x="289842" y="1485043"/>
                </a:cubicBezTo>
                <a:lnTo>
                  <a:pt x="408326" y="1287942"/>
                </a:lnTo>
                <a:lnTo>
                  <a:pt x="1516108" y="1287942"/>
                </a:lnTo>
                <a:cubicBezTo>
                  <a:pt x="1910523" y="1287942"/>
                  <a:pt x="2230330" y="1027640"/>
                  <a:pt x="2230330" y="706503"/>
                </a:cubicBezTo>
                <a:cubicBezTo>
                  <a:pt x="2230330" y="505792"/>
                  <a:pt x="2105406" y="328845"/>
                  <a:pt x="1915419" y="224360"/>
                </a:cubicBezTo>
                <a:lnTo>
                  <a:pt x="1800009" y="173365"/>
                </a:lnTo>
                <a:lnTo>
                  <a:pt x="1923805" y="127574"/>
                </a:lnTo>
                <a:cubicBezTo>
                  <a:pt x="2187567" y="44664"/>
                  <a:pt x="2468002" y="0"/>
                  <a:pt x="2758760" y="0"/>
                </a:cubicBezTo>
                <a:close/>
              </a:path>
            </a:pathLst>
          </a:custGeom>
          <a:no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4" name="Google Shape;284;p40"/>
          <p:cNvSpPr/>
          <p:nvPr/>
        </p:nvSpPr>
        <p:spPr>
          <a:xfrm>
            <a:off x="228601" y="1394581"/>
            <a:ext cx="3628293" cy="1125084"/>
          </a:xfrm>
          <a:custGeom>
            <a:avLst/>
            <a:gdLst/>
            <a:ahLst/>
            <a:cxnLst/>
            <a:rect l="l" t="t" r="r" b="b"/>
            <a:pathLst>
              <a:path w="4009163" h="1162878" extrusionOk="0">
                <a:moveTo>
                  <a:pt x="714223" y="0"/>
                </a:moveTo>
                <a:lnTo>
                  <a:pt x="3725262" y="0"/>
                </a:lnTo>
                <a:cubicBezTo>
                  <a:pt x="3823866" y="0"/>
                  <a:pt x="3917807" y="16269"/>
                  <a:pt x="4003253" y="45690"/>
                </a:cubicBezTo>
                <a:lnTo>
                  <a:pt x="4009163" y="48301"/>
                </a:lnTo>
                <a:lnTo>
                  <a:pt x="3874990" y="97930"/>
                </a:lnTo>
                <a:cubicBezTo>
                  <a:pt x="3371108" y="313318"/>
                  <a:pt x="2942388" y="673129"/>
                  <a:pt x="2639638" y="1126017"/>
                </a:cubicBezTo>
                <a:lnTo>
                  <a:pt x="2617480" y="1162878"/>
                </a:lnTo>
                <a:lnTo>
                  <a:pt x="714223" y="1162878"/>
                </a:lnTo>
                <a:cubicBezTo>
                  <a:pt x="319807" y="1162878"/>
                  <a:pt x="0" y="902576"/>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5" name="Google Shape;285;p40"/>
          <p:cNvSpPr/>
          <p:nvPr/>
        </p:nvSpPr>
        <p:spPr>
          <a:xfrm>
            <a:off x="5329575" y="1394582"/>
            <a:ext cx="3711965" cy="1130899"/>
          </a:xfrm>
          <a:custGeom>
            <a:avLst/>
            <a:gdLst/>
            <a:ahLst/>
            <a:cxnLst/>
            <a:rect l="l" t="t" r="r" b="b"/>
            <a:pathLst>
              <a:path w="4012935" h="1162878" extrusionOk="0">
                <a:moveTo>
                  <a:pt x="287674" y="0"/>
                </a:moveTo>
                <a:lnTo>
                  <a:pt x="3298712" y="0"/>
                </a:lnTo>
                <a:cubicBezTo>
                  <a:pt x="3693128" y="0"/>
                  <a:pt x="4012935" y="260302"/>
                  <a:pt x="4012935" y="581439"/>
                </a:cubicBezTo>
                <a:cubicBezTo>
                  <a:pt x="4012935" y="902576"/>
                  <a:pt x="3693128" y="1162878"/>
                  <a:pt x="3298712" y="1162878"/>
                </a:cubicBezTo>
                <a:lnTo>
                  <a:pt x="1387174" y="1162878"/>
                </a:lnTo>
                <a:lnTo>
                  <a:pt x="1365016" y="1126017"/>
                </a:lnTo>
                <a:cubicBezTo>
                  <a:pt x="1062267" y="673129"/>
                  <a:pt x="633546" y="313318"/>
                  <a:pt x="129664" y="97930"/>
                </a:cubicBezTo>
                <a:lnTo>
                  <a:pt x="0" y="49969"/>
                </a:lnTo>
                <a:lnTo>
                  <a:pt x="9683" y="45690"/>
                </a:lnTo>
                <a:cubicBezTo>
                  <a:pt x="95130" y="16269"/>
                  <a:pt x="189070" y="0"/>
                  <a:pt x="287674"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6" name="Google Shape;286;p40"/>
          <p:cNvSpPr/>
          <p:nvPr/>
        </p:nvSpPr>
        <p:spPr>
          <a:xfrm>
            <a:off x="72056" y="2914000"/>
            <a:ext cx="2450631" cy="1130899"/>
          </a:xfrm>
          <a:custGeom>
            <a:avLst/>
            <a:gdLst/>
            <a:ahLst/>
            <a:cxnLst/>
            <a:rect l="l" t="t" r="r" b="b"/>
            <a:pathLst>
              <a:path w="3267508" h="1162878" extrusionOk="0">
                <a:moveTo>
                  <a:pt x="714223" y="0"/>
                </a:moveTo>
                <a:lnTo>
                  <a:pt x="3241166" y="0"/>
                </a:lnTo>
                <a:lnTo>
                  <a:pt x="3206617" y="228777"/>
                </a:lnTo>
                <a:cubicBezTo>
                  <a:pt x="3197032" y="324169"/>
                  <a:pt x="3192121" y="420959"/>
                  <a:pt x="3192121" y="518907"/>
                </a:cubicBezTo>
                <a:cubicBezTo>
                  <a:pt x="3192121" y="714804"/>
                  <a:pt x="3211763" y="906065"/>
                  <a:pt x="3249166" y="1090787"/>
                </a:cubicBezTo>
                <a:lnTo>
                  <a:pt x="3267508"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7" name="Google Shape;287;p40"/>
          <p:cNvSpPr/>
          <p:nvPr/>
        </p:nvSpPr>
        <p:spPr>
          <a:xfrm>
            <a:off x="6677853" y="2914001"/>
            <a:ext cx="2361902" cy="1130899"/>
          </a:xfrm>
          <a:custGeom>
            <a:avLst/>
            <a:gdLst/>
            <a:ahLst/>
            <a:cxnLst/>
            <a:rect l="l" t="t" r="r" b="b"/>
            <a:pathLst>
              <a:path w="3224440" h="1162878" extrusionOk="0">
                <a:moveTo>
                  <a:pt x="26342" y="0"/>
                </a:moveTo>
                <a:lnTo>
                  <a:pt x="2510218" y="0"/>
                </a:lnTo>
                <a:cubicBezTo>
                  <a:pt x="2904633" y="0"/>
                  <a:pt x="3224440" y="260302"/>
                  <a:pt x="3224440" y="581439"/>
                </a:cubicBezTo>
                <a:cubicBezTo>
                  <a:pt x="3224440" y="902577"/>
                  <a:pt x="2904633" y="1162878"/>
                  <a:pt x="2510218" y="1162878"/>
                </a:cubicBezTo>
                <a:lnTo>
                  <a:pt x="0" y="1162878"/>
                </a:lnTo>
                <a:lnTo>
                  <a:pt x="18342" y="1090787"/>
                </a:lnTo>
                <a:cubicBezTo>
                  <a:pt x="55745" y="906065"/>
                  <a:pt x="75387" y="714804"/>
                  <a:pt x="75387" y="518907"/>
                </a:cubicBezTo>
                <a:cubicBezTo>
                  <a:pt x="75387" y="420959"/>
                  <a:pt x="70476" y="324169"/>
                  <a:pt x="60891" y="228777"/>
                </a:cubicBezTo>
                <a:lnTo>
                  <a:pt x="26342"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8" name="Google Shape;288;p40"/>
          <p:cNvSpPr/>
          <p:nvPr/>
        </p:nvSpPr>
        <p:spPr>
          <a:xfrm>
            <a:off x="228601" y="4318863"/>
            <a:ext cx="3334221" cy="1107641"/>
          </a:xfrm>
          <a:custGeom>
            <a:avLst/>
            <a:gdLst/>
            <a:ahLst/>
            <a:cxnLst/>
            <a:rect l="l" t="t" r="r" b="b"/>
            <a:pathLst>
              <a:path w="3624153" h="1162878" extrusionOk="0">
                <a:moveTo>
                  <a:pt x="714223" y="0"/>
                </a:moveTo>
                <a:lnTo>
                  <a:pt x="2487731" y="0"/>
                </a:lnTo>
                <a:lnTo>
                  <a:pt x="2498996" y="23633"/>
                </a:lnTo>
                <a:cubicBezTo>
                  <a:pt x="2715120" y="425705"/>
                  <a:pt x="3024603" y="769084"/>
                  <a:pt x="3398043" y="1024055"/>
                </a:cubicBezTo>
                <a:lnTo>
                  <a:pt x="3624153"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9" name="Google Shape;289;p40"/>
          <p:cNvSpPr/>
          <p:nvPr/>
        </p:nvSpPr>
        <p:spPr>
          <a:xfrm>
            <a:off x="5584796" y="4318864"/>
            <a:ext cx="3331333" cy="1107641"/>
          </a:xfrm>
          <a:custGeom>
            <a:avLst/>
            <a:gdLst/>
            <a:ahLst/>
            <a:cxnLst/>
            <a:rect l="l" t="t" r="r" b="b"/>
            <a:pathLst>
              <a:path w="3774882" h="1162878" extrusionOk="0">
                <a:moveTo>
                  <a:pt x="1129788" y="0"/>
                </a:moveTo>
                <a:lnTo>
                  <a:pt x="3060659" y="0"/>
                </a:lnTo>
                <a:cubicBezTo>
                  <a:pt x="3455075" y="0"/>
                  <a:pt x="3774882" y="260302"/>
                  <a:pt x="3774882" y="581439"/>
                </a:cubicBezTo>
                <a:cubicBezTo>
                  <a:pt x="3774882" y="902577"/>
                  <a:pt x="3455075" y="1162878"/>
                  <a:pt x="3060659" y="1162878"/>
                </a:cubicBezTo>
                <a:lnTo>
                  <a:pt x="49621" y="1162878"/>
                </a:lnTo>
                <a:lnTo>
                  <a:pt x="0" y="1158806"/>
                </a:lnTo>
                <a:lnTo>
                  <a:pt x="219476" y="1024055"/>
                </a:lnTo>
                <a:cubicBezTo>
                  <a:pt x="592916" y="769084"/>
                  <a:pt x="902400" y="425705"/>
                  <a:pt x="1118523" y="23633"/>
                </a:cubicBezTo>
                <a:lnTo>
                  <a:pt x="1129788"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90" name="Google Shape;290;p40"/>
          <p:cNvSpPr txBox="1"/>
          <p:nvPr/>
        </p:nvSpPr>
        <p:spPr>
          <a:xfrm>
            <a:off x="2903400" y="1604050"/>
            <a:ext cx="1297800" cy="920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a:solidFill>
                  <a:srgbClr val="000000"/>
                </a:solidFill>
                <a:latin typeface="Calibri"/>
                <a:ea typeface="Calibri"/>
                <a:cs typeface="Calibri"/>
                <a:sym typeface="Calibri"/>
              </a:rPr>
              <a:t>6</a:t>
            </a:r>
            <a:endParaRPr sz="33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GENDER</a:t>
            </a:r>
            <a:endParaRPr sz="1200" b="1" i="0" u="none" strike="noStrike" cap="none">
              <a:solidFill>
                <a:srgbClr val="000000"/>
              </a:solidFill>
              <a:latin typeface="Calibri"/>
              <a:ea typeface="Calibri"/>
              <a:cs typeface="Calibri"/>
              <a:sym typeface="Calibri"/>
            </a:endParaRPr>
          </a:p>
        </p:txBody>
      </p:sp>
      <p:sp>
        <p:nvSpPr>
          <p:cNvPr id="291" name="Google Shape;291;p40"/>
          <p:cNvSpPr txBox="1"/>
          <p:nvPr/>
        </p:nvSpPr>
        <p:spPr>
          <a:xfrm>
            <a:off x="2282775" y="29587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5</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Calibri"/>
                <a:ea typeface="Calibri"/>
                <a:cs typeface="Calibri"/>
                <a:sym typeface="Calibri"/>
              </a:rPr>
              <a:t>KNOWLEDGE PRODUCTS</a:t>
            </a:r>
            <a:endParaRPr sz="1200" b="1" i="0" u="none" strike="noStrike" cap="none" dirty="0">
              <a:solidFill>
                <a:srgbClr val="000000"/>
              </a:solidFill>
              <a:latin typeface="Calibri"/>
              <a:ea typeface="Calibri"/>
              <a:cs typeface="Calibri"/>
              <a:sym typeface="Calibri"/>
            </a:endParaRPr>
          </a:p>
        </p:txBody>
      </p:sp>
      <p:sp>
        <p:nvSpPr>
          <p:cNvPr id="292" name="Google Shape;292;p40"/>
          <p:cNvSpPr txBox="1"/>
          <p:nvPr/>
        </p:nvSpPr>
        <p:spPr>
          <a:xfrm>
            <a:off x="4915275" y="4458527"/>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3</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endParaRPr sz="1200" b="1"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ICT </a:t>
            </a:r>
            <a:endParaRPr sz="1200" b="0" i="0" u="none" strike="noStrike" cap="none" dirty="0">
              <a:solidFill>
                <a:srgbClr val="000000"/>
              </a:solidFill>
              <a:latin typeface="Calibri"/>
              <a:ea typeface="Calibri"/>
              <a:cs typeface="Calibri"/>
              <a:sym typeface="Calibri"/>
            </a:endParaRPr>
          </a:p>
        </p:txBody>
      </p:sp>
      <p:sp>
        <p:nvSpPr>
          <p:cNvPr id="293" name="Google Shape;293;p40"/>
          <p:cNvSpPr txBox="1"/>
          <p:nvPr/>
        </p:nvSpPr>
        <p:spPr>
          <a:xfrm>
            <a:off x="5497772" y="3003445"/>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2</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RISK INFORMATION</a:t>
            </a:r>
            <a:endParaRPr sz="1200" b="0" i="0" u="none" strike="noStrike" cap="none" dirty="0">
              <a:solidFill>
                <a:srgbClr val="000000"/>
              </a:solidFill>
              <a:latin typeface="Calibri"/>
              <a:ea typeface="Calibri"/>
              <a:cs typeface="Calibri"/>
              <a:sym typeface="Calibri"/>
            </a:endParaRPr>
          </a:p>
        </p:txBody>
      </p:sp>
      <p:sp>
        <p:nvSpPr>
          <p:cNvPr id="294" name="Google Shape;294;p40"/>
          <p:cNvSpPr txBox="1"/>
          <p:nvPr/>
        </p:nvSpPr>
        <p:spPr>
          <a:xfrm>
            <a:off x="6462929" y="1543201"/>
            <a:ext cx="2227215" cy="1088100"/>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US" sz="1600" dirty="0">
                <a:ea typeface="Calibri"/>
                <a:cs typeface="Calibri"/>
                <a:sym typeface="Calibri"/>
              </a:rPr>
              <a:t>Finalized the situation analysis of the draft Regional Strateg</a:t>
            </a:r>
            <a:r>
              <a:rPr lang="en-US" sz="1400" b="1" dirty="0">
                <a:ea typeface="Calibri"/>
                <a:cs typeface="Calibri"/>
                <a:sym typeface="Calibri"/>
              </a:rPr>
              <a:t>y</a:t>
            </a:r>
          </a:p>
        </p:txBody>
      </p:sp>
      <p:sp>
        <p:nvSpPr>
          <p:cNvPr id="295" name="Google Shape;295;p40"/>
          <p:cNvSpPr txBox="1"/>
          <p:nvPr/>
        </p:nvSpPr>
        <p:spPr>
          <a:xfrm>
            <a:off x="379374" y="4395075"/>
            <a:ext cx="2123556" cy="1030449"/>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300" dirty="0">
                <a:ea typeface="Calibri"/>
                <a:cs typeface="Calibri"/>
                <a:sym typeface="Calibri"/>
              </a:rPr>
              <a:t>An implementation Arrangement with CDEMA is going through WMO’s internal approval process that seeks to strengthen Preparedness &amp; Response plans with a focus on SOPS</a:t>
            </a:r>
          </a:p>
        </p:txBody>
      </p:sp>
      <p:sp>
        <p:nvSpPr>
          <p:cNvPr id="296" name="Google Shape;296;p40"/>
          <p:cNvSpPr txBox="1"/>
          <p:nvPr/>
        </p:nvSpPr>
        <p:spPr>
          <a:xfrm>
            <a:off x="204309" y="2926392"/>
            <a:ext cx="2297400" cy="1089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40"/>
          <p:cNvSpPr txBox="1"/>
          <p:nvPr/>
        </p:nvSpPr>
        <p:spPr>
          <a:xfrm>
            <a:off x="316649" y="1318472"/>
            <a:ext cx="2272783" cy="1272328"/>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smtClean="0">
                <a:solidFill>
                  <a:schemeClr val="dk1"/>
                </a:solidFill>
                <a:ea typeface="Calibri"/>
                <a:cs typeface="Calibri"/>
                <a:sym typeface="Calibri"/>
              </a:rPr>
              <a:t>Recommendations from the 4 </a:t>
            </a:r>
            <a:r>
              <a:rPr lang="en-US" sz="1400" dirty="0" err="1" smtClean="0">
                <a:solidFill>
                  <a:schemeClr val="dk1"/>
                </a:solidFill>
                <a:ea typeface="Calibri"/>
                <a:cs typeface="Calibri"/>
                <a:sym typeface="Calibri"/>
              </a:rPr>
              <a:t>nat’l</a:t>
            </a:r>
            <a:r>
              <a:rPr lang="en-US" sz="1400" dirty="0" smtClean="0">
                <a:solidFill>
                  <a:schemeClr val="dk1"/>
                </a:solidFill>
                <a:ea typeface="Calibri"/>
                <a:cs typeface="Calibri"/>
                <a:sym typeface="Calibri"/>
              </a:rPr>
              <a:t> workshops on needs of gender and vulnerable groups in EWS were considered in the strategy</a:t>
            </a:r>
            <a:endParaRPr lang="en-US" sz="1400" dirty="0">
              <a:solidFill>
                <a:schemeClr val="dk1"/>
              </a:solidFill>
              <a:ea typeface="Calibri"/>
              <a:cs typeface="Calibri"/>
              <a:sym typeface="Calibri"/>
            </a:endParaRPr>
          </a:p>
        </p:txBody>
      </p:sp>
      <p:sp>
        <p:nvSpPr>
          <p:cNvPr id="298" name="Google Shape;298;p40"/>
          <p:cNvSpPr txBox="1"/>
          <p:nvPr/>
        </p:nvSpPr>
        <p:spPr>
          <a:xfrm>
            <a:off x="6604804" y="4449618"/>
            <a:ext cx="2369080" cy="1246532"/>
          </a:xfrm>
          <a:prstGeom prst="rect">
            <a:avLst/>
          </a:prstGeom>
          <a:noFill/>
          <a:ln>
            <a:noFill/>
          </a:ln>
        </p:spPr>
        <p:txBody>
          <a:bodyPr spcFirstLastPara="1" wrap="square" lIns="91425" tIns="45700" rIns="91425" bIns="45700" anchor="t" anchorCtr="0">
            <a:noAutofit/>
          </a:bodyPr>
          <a:lstStyle/>
          <a:p>
            <a:pPr lvl="0">
              <a:buClr>
                <a:srgbClr val="000000"/>
              </a:buClr>
              <a:buSzPts val="1200"/>
            </a:pPr>
            <a:r>
              <a:rPr lang="en-US" sz="1400" dirty="0">
                <a:ea typeface="Calibri"/>
                <a:cs typeface="Calibri"/>
                <a:sym typeface="Calibri"/>
              </a:rPr>
              <a:t>CMO preparatory work with the identified countries for roll-out of the development process for the National Strategic Plans</a:t>
            </a:r>
          </a:p>
        </p:txBody>
      </p:sp>
      <p:sp>
        <p:nvSpPr>
          <p:cNvPr id="299" name="Google Shape;299;p40"/>
          <p:cNvSpPr txBox="1"/>
          <p:nvPr/>
        </p:nvSpPr>
        <p:spPr>
          <a:xfrm>
            <a:off x="6667213" y="2994394"/>
            <a:ext cx="2450700" cy="1125000"/>
          </a:xfrm>
          <a:prstGeom prst="rect">
            <a:avLst/>
          </a:prstGeom>
          <a:noFill/>
          <a:ln>
            <a:noFill/>
          </a:ln>
        </p:spPr>
        <p:txBody>
          <a:bodyPr spcFirstLastPara="1" wrap="square" lIns="91425" tIns="45700" rIns="91425" bIns="45700" anchor="t" anchorCtr="0">
            <a:noAutofit/>
          </a:bodyPr>
          <a:lstStyle/>
          <a:p>
            <a:pPr lvl="0">
              <a:buClr>
                <a:schemeClr val="dk1"/>
              </a:buClr>
              <a:buSzPts val="1150"/>
            </a:pPr>
            <a:r>
              <a:rPr lang="en-US" sz="1400" dirty="0">
                <a:solidFill>
                  <a:srgbClr val="000000"/>
                </a:solidFill>
                <a:ea typeface="Calibri"/>
                <a:cs typeface="Calibri"/>
                <a:sym typeface="Calibri"/>
              </a:rPr>
              <a:t>No activities to report during this period. </a:t>
            </a:r>
          </a:p>
        </p:txBody>
      </p:sp>
      <p:pic>
        <p:nvPicPr>
          <p:cNvPr id="300" name="Google Shape;300;p40"/>
          <p:cNvPicPr preferRelativeResize="0"/>
          <p:nvPr/>
        </p:nvPicPr>
        <p:blipFill rotWithShape="1">
          <a:blip r:embed="rId3">
            <a:alphaModFix/>
          </a:blip>
          <a:srcRect/>
          <a:stretch/>
        </p:blipFill>
        <p:spPr>
          <a:xfrm>
            <a:off x="7200884" y="5949280"/>
            <a:ext cx="1475241" cy="640084"/>
          </a:xfrm>
          <a:prstGeom prst="rect">
            <a:avLst/>
          </a:prstGeom>
          <a:noFill/>
          <a:ln>
            <a:noFill/>
          </a:ln>
        </p:spPr>
      </p:pic>
      <p:sp>
        <p:nvSpPr>
          <p:cNvPr id="301" name="Google Shape;301;p40"/>
          <p:cNvSpPr txBox="1"/>
          <p:nvPr/>
        </p:nvSpPr>
        <p:spPr>
          <a:xfrm>
            <a:off x="171662" y="151508"/>
            <a:ext cx="9072000" cy="11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dirty="0">
                <a:solidFill>
                  <a:schemeClr val="dk1"/>
                </a:solidFill>
                <a:latin typeface="Calibri"/>
                <a:ea typeface="Calibri"/>
                <a:cs typeface="Calibri"/>
                <a:sym typeface="Calibri"/>
              </a:rPr>
              <a:t>Progress by Output</a:t>
            </a:r>
            <a:endParaRPr sz="3600" b="0" i="0" u="none" strike="noStrike" cap="none" dirty="0">
              <a:solidFill>
                <a:schemeClr val="dk1"/>
              </a:solidFill>
              <a:latin typeface="Calibri"/>
              <a:ea typeface="Calibri"/>
              <a:cs typeface="Calibri"/>
              <a:sym typeface="Calibri"/>
            </a:endParaRPr>
          </a:p>
        </p:txBody>
      </p:sp>
      <p:sp>
        <p:nvSpPr>
          <p:cNvPr id="302" name="Google Shape;302;p40"/>
          <p:cNvSpPr txBox="1"/>
          <p:nvPr/>
        </p:nvSpPr>
        <p:spPr>
          <a:xfrm>
            <a:off x="4857675" y="1541750"/>
            <a:ext cx="15906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1</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SERVICE </a:t>
            </a:r>
            <a:br>
              <a:rPr lang="en-US" sz="1200" b="1" i="0" u="none" strike="noStrike" cap="none" dirty="0">
                <a:solidFill>
                  <a:schemeClr val="dk1"/>
                </a:solidFill>
                <a:latin typeface="Calibri"/>
                <a:ea typeface="Calibri"/>
                <a:cs typeface="Calibri"/>
                <a:sym typeface="Calibri"/>
              </a:rPr>
            </a:br>
            <a:r>
              <a:rPr lang="en-US" sz="1200" b="1" i="0" u="none" strike="noStrike" cap="none" dirty="0">
                <a:solidFill>
                  <a:schemeClr val="dk1"/>
                </a:solidFill>
                <a:latin typeface="Calibri"/>
                <a:ea typeface="Calibri"/>
                <a:cs typeface="Calibri"/>
                <a:sym typeface="Calibri"/>
              </a:rPr>
              <a:t>DELIVERY</a:t>
            </a:r>
            <a:endParaRPr sz="1200" b="0" i="0" u="none" strike="noStrike" cap="none" dirty="0">
              <a:solidFill>
                <a:srgbClr val="000000"/>
              </a:solidFill>
              <a:latin typeface="Calibri"/>
              <a:ea typeface="Calibri"/>
              <a:cs typeface="Calibri"/>
              <a:sym typeface="Calibri"/>
            </a:endParaRPr>
          </a:p>
        </p:txBody>
      </p:sp>
      <p:sp>
        <p:nvSpPr>
          <p:cNvPr id="303" name="Google Shape;303;p40"/>
          <p:cNvSpPr txBox="1"/>
          <p:nvPr/>
        </p:nvSpPr>
        <p:spPr>
          <a:xfrm>
            <a:off x="3014062" y="4301575"/>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4</a:t>
            </a:r>
            <a:endParaRPr sz="12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dirty="0">
                <a:solidFill>
                  <a:schemeClr val="dk1"/>
                </a:solidFill>
                <a:latin typeface="Calibri"/>
                <a:ea typeface="Calibri"/>
                <a:cs typeface="Calibri"/>
                <a:sym typeface="Calibri"/>
              </a:rPr>
              <a:t>PREPAREDNESS AND RESPONSE</a:t>
            </a:r>
            <a:endParaRPr sz="1100" b="0" i="0" u="none" strike="noStrike" cap="none" dirty="0">
              <a:solidFill>
                <a:srgbClr val="000000"/>
              </a:solidFill>
              <a:latin typeface="Calibri"/>
              <a:ea typeface="Calibri"/>
              <a:cs typeface="Calibri"/>
              <a:sym typeface="Calibri"/>
            </a:endParaRPr>
          </a:p>
        </p:txBody>
      </p:sp>
      <p:sp>
        <p:nvSpPr>
          <p:cNvPr id="304" name="Google Shape;304;p40"/>
          <p:cNvSpPr txBox="1"/>
          <p:nvPr/>
        </p:nvSpPr>
        <p:spPr>
          <a:xfrm>
            <a:off x="164558" y="2896500"/>
            <a:ext cx="2288518" cy="1065900"/>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a:ea typeface="Calibri"/>
                <a:cs typeface="Calibri"/>
                <a:sym typeface="Calibri"/>
              </a:rPr>
              <a:t>Online IBF knowledge sharing activity held in May with 98 participants from hydrometeorological, DRR, private sector and expert stakeholders.</a:t>
            </a:r>
          </a:p>
        </p:txBody>
      </p:sp>
      <p:sp>
        <p:nvSpPr>
          <p:cNvPr id="30" name="object 5">
            <a:extLst>
              <a:ext uri="{FF2B5EF4-FFF2-40B4-BE49-F238E27FC236}">
                <a16:creationId xmlns="" xmlns:a16="http://schemas.microsoft.com/office/drawing/2014/main" id="{9C00A46B-92B6-9F4B-BE22-8D35FAC5712B}"/>
              </a:ext>
            </a:extLst>
          </p:cNvPr>
          <p:cNvSpPr/>
          <p:nvPr/>
        </p:nvSpPr>
        <p:spPr>
          <a:xfrm>
            <a:off x="1715212" y="265591"/>
            <a:ext cx="949038" cy="58139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43084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31" name="object 2"/>
          <p:cNvSpPr txBox="1">
            <a:spLocks/>
          </p:cNvSpPr>
          <p:nvPr/>
        </p:nvSpPr>
        <p:spPr>
          <a:xfrm>
            <a:off x="491541" y="533400"/>
            <a:ext cx="8195259" cy="492443"/>
          </a:xfrm>
          <a:prstGeom prst="rect">
            <a:avLst/>
          </a:prstGeom>
        </p:spPr>
        <p:txBody>
          <a:bodyPr vert="horz" wrap="square" lIns="0" tIns="0" rIns="0" bIns="0" rtlCol="0">
            <a:spAutoFit/>
          </a:bodyPr>
          <a:lstStyle>
            <a:lvl1pPr>
              <a:defRPr>
                <a:latin typeface="+mj-lt"/>
                <a:ea typeface="+mj-ea"/>
                <a:cs typeface="+mj-cs"/>
              </a:defRPr>
            </a:lvl1pPr>
          </a:lstStyle>
          <a:p>
            <a:pPr marL="12700" algn="ctr"/>
            <a:r>
              <a:rPr lang="en-US" kern="0">
                <a:solidFill>
                  <a:sysClr val="windowText" lastClr="000000"/>
                </a:solidFill>
              </a:rPr>
              <a:t>Proje</a:t>
            </a:r>
            <a:r>
              <a:rPr lang="en-US" kern="0" spc="-20">
                <a:solidFill>
                  <a:sysClr val="windowText" lastClr="000000"/>
                </a:solidFill>
              </a:rPr>
              <a:t>c</a:t>
            </a:r>
            <a:r>
              <a:rPr lang="en-US" kern="0">
                <a:solidFill>
                  <a:sysClr val="windowText" lastClr="000000"/>
                </a:solidFill>
              </a:rPr>
              <a:t>t</a:t>
            </a:r>
            <a:r>
              <a:rPr lang="en-US" kern="0" spc="-15">
                <a:solidFill>
                  <a:sysClr val="windowText" lastClr="000000"/>
                </a:solidFill>
              </a:rPr>
              <a:t> </a:t>
            </a:r>
            <a:r>
              <a:rPr lang="en-US" kern="0">
                <a:solidFill>
                  <a:sysClr val="windowText" lastClr="000000"/>
                </a:solidFill>
              </a:rPr>
              <a:t>Perform</a:t>
            </a:r>
            <a:r>
              <a:rPr lang="en-US" kern="0" spc="-15">
                <a:solidFill>
                  <a:sysClr val="windowText" lastClr="000000"/>
                </a:solidFill>
              </a:rPr>
              <a:t>a</a:t>
            </a:r>
            <a:r>
              <a:rPr lang="en-US" kern="0">
                <a:solidFill>
                  <a:sysClr val="windowText" lastClr="000000"/>
                </a:solidFill>
              </a:rPr>
              <a:t>nce</a:t>
            </a:r>
            <a:endParaRPr lang="en-US" kern="0" dirty="0">
              <a:solidFill>
                <a:sysClr val="windowText" lastClr="000000"/>
              </a:solidFill>
            </a:endParaRPr>
          </a:p>
        </p:txBody>
      </p:sp>
      <p:sp>
        <p:nvSpPr>
          <p:cNvPr id="32" name="object 3"/>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33" name="object 4"/>
          <p:cNvSpPr/>
          <p:nvPr/>
        </p:nvSpPr>
        <p:spPr>
          <a:xfrm>
            <a:off x="0" y="415055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34" name="object 5"/>
          <p:cNvSpPr/>
          <p:nvPr/>
        </p:nvSpPr>
        <p:spPr>
          <a:xfrm>
            <a:off x="0" y="488377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35" name="object 6"/>
          <p:cNvSpPr/>
          <p:nvPr/>
        </p:nvSpPr>
        <p:spPr>
          <a:xfrm>
            <a:off x="0" y="561355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36" name="object 7"/>
          <p:cNvSpPr/>
          <p:nvPr/>
        </p:nvSpPr>
        <p:spPr>
          <a:xfrm>
            <a:off x="7489190" y="6093300"/>
            <a:ext cx="1475231" cy="640079"/>
          </a:xfrm>
          <a:prstGeom prst="rect">
            <a:avLst/>
          </a:prstGeom>
          <a:blipFill>
            <a:blip r:embed="rId3" cstate="print"/>
            <a:stretch>
              <a:fillRect/>
            </a:stretch>
          </a:blipFill>
        </p:spPr>
        <p:txBody>
          <a:bodyPr wrap="square" lIns="0" tIns="0" rIns="0" bIns="0" rtlCol="0"/>
          <a:lstStyle/>
          <a:p>
            <a:endParaRPr/>
          </a:p>
        </p:txBody>
      </p:sp>
      <p:sp>
        <p:nvSpPr>
          <p:cNvPr id="37" name="object 12"/>
          <p:cNvSpPr txBox="1"/>
          <p:nvPr/>
        </p:nvSpPr>
        <p:spPr>
          <a:xfrm>
            <a:off x="926693" y="3477912"/>
            <a:ext cx="7455307" cy="2786019"/>
          </a:xfrm>
          <a:prstGeom prst="rect">
            <a:avLst/>
          </a:prstGeom>
        </p:spPr>
        <p:txBody>
          <a:bodyPr vert="horz" wrap="square" lIns="0" tIns="0" rIns="0" bIns="0" rtlCol="0">
            <a:spAutoFit/>
          </a:bodyPr>
          <a:lstStyle/>
          <a:p>
            <a:pPr marL="12700">
              <a:lnSpc>
                <a:spcPts val="2150"/>
              </a:lnSpc>
            </a:pPr>
            <a:r>
              <a:rPr sz="1800" b="1" spc="-15" dirty="0">
                <a:latin typeface="Calibri"/>
                <a:cs typeface="Calibri"/>
              </a:rPr>
              <a:t>Carib</a:t>
            </a:r>
            <a:r>
              <a:rPr sz="1800" b="1" dirty="0">
                <a:latin typeface="Calibri"/>
                <a:cs typeface="Calibri"/>
              </a:rPr>
              <a:t>be</a:t>
            </a:r>
            <a:r>
              <a:rPr sz="1800" b="1" spc="-10" dirty="0">
                <a:latin typeface="Calibri"/>
                <a:cs typeface="Calibri"/>
              </a:rPr>
              <a:t>an </a:t>
            </a:r>
            <a:r>
              <a:rPr sz="1800" b="1" dirty="0">
                <a:latin typeface="Calibri"/>
                <a:cs typeface="Calibri"/>
              </a:rPr>
              <a:t>Reg</a:t>
            </a:r>
            <a:r>
              <a:rPr sz="1800" b="1" spc="-10" dirty="0">
                <a:latin typeface="Calibri"/>
                <a:cs typeface="Calibri"/>
              </a:rPr>
              <a:t>iona</a:t>
            </a:r>
            <a:r>
              <a:rPr sz="1800" b="1" spc="-20" dirty="0">
                <a:latin typeface="Calibri"/>
                <a:cs typeface="Calibri"/>
              </a:rPr>
              <a:t>l</a:t>
            </a:r>
            <a:r>
              <a:rPr sz="1800" b="1" spc="-5" dirty="0">
                <a:latin typeface="Calibri"/>
                <a:cs typeface="Calibri"/>
              </a:rPr>
              <a:t>:</a:t>
            </a:r>
            <a:endParaRPr lang="en-US" sz="1800" b="1" spc="-5" dirty="0">
              <a:latin typeface="Calibri"/>
              <a:cs typeface="Calibri"/>
            </a:endParaRPr>
          </a:p>
          <a:p>
            <a:pPr marL="12700">
              <a:lnSpc>
                <a:spcPts val="2150"/>
              </a:lnSpc>
            </a:pPr>
            <a:endParaRPr sz="1800" dirty="0">
              <a:latin typeface="Calibri"/>
              <a:cs typeface="Calibri"/>
            </a:endParaRPr>
          </a:p>
          <a:p>
            <a:r>
              <a:rPr lang="en-US" dirty="0" err="1"/>
              <a:t>i</a:t>
            </a:r>
            <a:r>
              <a:rPr lang="en-US" dirty="0"/>
              <a:t>.  Rate of expenditure is on track with US$ 1,596,897 (29%) being expended, and commitments for $160,114 (3%). </a:t>
            </a:r>
          </a:p>
          <a:p>
            <a:pPr marL="412750" indent="-400050">
              <a:lnSpc>
                <a:spcPts val="2150"/>
              </a:lnSpc>
              <a:buClr>
                <a:srgbClr val="C00000"/>
              </a:buClr>
              <a:buFont typeface="+mj-lt"/>
              <a:buAutoNum type="romanLcPeriod"/>
              <a:tabLst>
                <a:tab pos="413384" algn="l"/>
              </a:tabLst>
            </a:pPr>
            <a:endParaRPr lang="en-US" spc="-5" dirty="0">
              <a:latin typeface="Calibri"/>
              <a:cs typeface="Calibri"/>
            </a:endParaRPr>
          </a:p>
          <a:p>
            <a:r>
              <a:rPr lang="en-US" dirty="0"/>
              <a:t>ii. Rate of delivery - While the rate of delivery is on track in most aspects, the development of the regional situation analysis and strategy experienced some delays. </a:t>
            </a:r>
          </a:p>
          <a:p>
            <a:pPr marL="412750" indent="-400050">
              <a:lnSpc>
                <a:spcPts val="2150"/>
              </a:lnSpc>
              <a:buClr>
                <a:srgbClr val="C00000"/>
              </a:buClr>
              <a:buFont typeface="+mj-lt"/>
              <a:buAutoNum type="romanLcPeriod"/>
              <a:tabLst>
                <a:tab pos="413384" algn="l"/>
              </a:tabLst>
            </a:pPr>
            <a:endParaRPr lang="en-US" spc="-5" dirty="0">
              <a:latin typeface="Calibri"/>
              <a:cs typeface="Calibri"/>
            </a:endParaRPr>
          </a:p>
          <a:p>
            <a:pPr marL="12700">
              <a:lnSpc>
                <a:spcPts val="2150"/>
              </a:lnSpc>
              <a:buClr>
                <a:srgbClr val="C00000"/>
              </a:buClr>
              <a:tabLst>
                <a:tab pos="413384" algn="l"/>
              </a:tabLst>
            </a:pPr>
            <a:r>
              <a:rPr lang="en-US" dirty="0"/>
              <a:t>iii. The project remains strongly aligned to the objectives. </a:t>
            </a:r>
            <a:r>
              <a:rPr sz="1800" b="1" spc="-5" dirty="0">
                <a:latin typeface="Calibri"/>
                <a:cs typeface="Calibri"/>
              </a:rPr>
              <a:t>	</a:t>
            </a:r>
            <a:endParaRPr lang="en-US" sz="1800" b="1" spc="-5" dirty="0">
              <a:latin typeface="Calibri"/>
              <a:cs typeface="Calibri"/>
            </a:endParaRPr>
          </a:p>
        </p:txBody>
      </p:sp>
      <p:pic>
        <p:nvPicPr>
          <p:cNvPr id="3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693" y="1315732"/>
            <a:ext cx="7455307" cy="1960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object 5">
            <a:extLst>
              <a:ext uri="{FF2B5EF4-FFF2-40B4-BE49-F238E27FC236}">
                <a16:creationId xmlns="" xmlns:a16="http://schemas.microsoft.com/office/drawing/2014/main" id="{B3903A78-2F71-AC4B-B75C-D7CDAFECE637}"/>
              </a:ext>
            </a:extLst>
          </p:cNvPr>
          <p:cNvSpPr/>
          <p:nvPr/>
        </p:nvSpPr>
        <p:spPr>
          <a:xfrm>
            <a:off x="1524000" y="381000"/>
            <a:ext cx="949038" cy="968095"/>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14170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11" name="object 2"/>
          <p:cNvSpPr txBox="1">
            <a:spLocks/>
          </p:cNvSpPr>
          <p:nvPr/>
        </p:nvSpPr>
        <p:spPr>
          <a:xfrm>
            <a:off x="1066801" y="1447800"/>
            <a:ext cx="7391400" cy="4655121"/>
          </a:xfrm>
          <a:prstGeom prst="rect">
            <a:avLst/>
          </a:prstGeom>
        </p:spPr>
        <p:txBody>
          <a:bodyPr vert="horz" wrap="square" lIns="0" tIns="0" rIns="0" bIns="0" rtlCol="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000" kern="0" dirty="0">
                <a:solidFill>
                  <a:sysClr val="windowText" lastClr="000000"/>
                </a:solidFill>
              </a:rPr>
              <a:t>Risk Rating: High as the COVID-19 crisis continues to unfold in the Caribbean</a:t>
            </a:r>
          </a:p>
          <a:p>
            <a:r>
              <a:rPr lang="en-US" sz="2000" kern="0" dirty="0">
                <a:solidFill>
                  <a:sysClr val="windowText" lastClr="000000"/>
                </a:solidFill>
              </a:rPr>
              <a:t> </a:t>
            </a:r>
          </a:p>
          <a:p>
            <a:pPr marL="285750" indent="-285750">
              <a:buFont typeface="Wingdings" pitchFamily="2" charset="2"/>
              <a:buChar char="q"/>
            </a:pPr>
            <a:r>
              <a:rPr lang="en-US" sz="2000" kern="0" dirty="0">
                <a:solidFill>
                  <a:sysClr val="windowText" lastClr="000000"/>
                </a:solidFill>
              </a:rPr>
              <a:t>Limited ability to participate in CREWS activities by regional stakeholders, as Caribbean Disaster Emergency Management Agency (CDEMA) and Caribbean Public Health Agency (CARPHA) due to responses to COVID-19. </a:t>
            </a:r>
          </a:p>
          <a:p>
            <a:endParaRPr lang="en-US" sz="2000" kern="0" dirty="0">
              <a:solidFill>
                <a:sysClr val="windowText" lastClr="000000"/>
              </a:solidFill>
            </a:endParaRPr>
          </a:p>
          <a:p>
            <a:pPr marL="285750" indent="-285750">
              <a:buFont typeface="Wingdings" pitchFamily="2" charset="2"/>
              <a:buChar char="q"/>
            </a:pPr>
            <a:r>
              <a:rPr lang="en-US" sz="2000" kern="0" dirty="0">
                <a:solidFill>
                  <a:sysClr val="windowText" lastClr="000000"/>
                </a:solidFill>
              </a:rPr>
              <a:t>Several important regional events were consultation on the situation analysis and strategy were intended have been canceled.</a:t>
            </a:r>
          </a:p>
          <a:p>
            <a:endParaRPr lang="en-US" sz="2000" kern="0" dirty="0">
              <a:solidFill>
                <a:sysClr val="windowText" lastClr="000000"/>
              </a:solidFill>
            </a:endParaRPr>
          </a:p>
          <a:p>
            <a:pPr marL="298450" indent="-285750">
              <a:spcBef>
                <a:spcPts val="325"/>
              </a:spcBef>
              <a:buFont typeface="Wingdings" pitchFamily="2" charset="2"/>
              <a:buChar char="q"/>
            </a:pPr>
            <a:r>
              <a:rPr lang="en-US" sz="2000" kern="0" dirty="0">
                <a:solidFill>
                  <a:sysClr val="windowText" lastClr="000000"/>
                </a:solidFill>
              </a:rPr>
              <a:t>Mitigation: Implementing Partners have decided to continue the technical work for the development of the regional strategy with the project's team of experts and to limit the exchanges with the regional partners until more favorable moments.</a:t>
            </a:r>
            <a:endParaRPr lang="en-US" sz="2000" kern="0" spc="-10" dirty="0">
              <a:solidFill>
                <a:sysClr val="windowText" lastClr="000000"/>
              </a:solidFill>
            </a:endParaRPr>
          </a:p>
        </p:txBody>
      </p:sp>
      <p:sp>
        <p:nvSpPr>
          <p:cNvPr id="12" name="object 3"/>
          <p:cNvSpPr/>
          <p:nvPr/>
        </p:nvSpPr>
        <p:spPr>
          <a:xfrm>
            <a:off x="0" y="3932999"/>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13" name="object 4"/>
          <p:cNvSpPr/>
          <p:nvPr/>
        </p:nvSpPr>
        <p:spPr>
          <a:xfrm>
            <a:off x="0" y="466617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14" name="object 5"/>
          <p:cNvSpPr/>
          <p:nvPr/>
        </p:nvSpPr>
        <p:spPr>
          <a:xfrm>
            <a:off x="0" y="53960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15" name="object 6"/>
          <p:cNvSpPr txBox="1">
            <a:spLocks/>
          </p:cNvSpPr>
          <p:nvPr/>
        </p:nvSpPr>
        <p:spPr>
          <a:xfrm>
            <a:off x="474370" y="656939"/>
            <a:ext cx="8195259" cy="492443"/>
          </a:xfrm>
          <a:prstGeom prst="rect">
            <a:avLst/>
          </a:prstGeom>
        </p:spPr>
        <p:txBody>
          <a:bodyPr vert="horz" wrap="square" lIns="0" tIns="0" rIns="0" bIns="0" rtlCol="0">
            <a:spAutoFit/>
          </a:bodyPr>
          <a:lstStyle>
            <a:lvl1pPr>
              <a:defRPr>
                <a:latin typeface="+mj-lt"/>
                <a:ea typeface="+mj-ea"/>
                <a:cs typeface="+mj-cs"/>
              </a:defRPr>
            </a:lvl1pPr>
          </a:lstStyle>
          <a:p>
            <a:pPr marL="12700" algn="ctr"/>
            <a:r>
              <a:rPr lang="en-US" kern="0">
                <a:solidFill>
                  <a:sysClr val="windowText" lastClr="000000"/>
                </a:solidFill>
              </a:rPr>
              <a:t>Risk</a:t>
            </a:r>
            <a:r>
              <a:rPr lang="en-US" kern="0" spc="-25">
                <a:solidFill>
                  <a:sysClr val="windowText" lastClr="000000"/>
                </a:solidFill>
              </a:rPr>
              <a:t> </a:t>
            </a:r>
            <a:r>
              <a:rPr lang="en-US" kern="0">
                <a:solidFill>
                  <a:sysClr val="windowText" lastClr="000000"/>
                </a:solidFill>
              </a:rPr>
              <a:t>Status</a:t>
            </a:r>
            <a:endParaRPr lang="en-US" kern="0" dirty="0">
              <a:solidFill>
                <a:sysClr val="windowText" lastClr="000000"/>
              </a:solidFill>
            </a:endParaRPr>
          </a:p>
        </p:txBody>
      </p:sp>
      <p:sp>
        <p:nvSpPr>
          <p:cNvPr id="16" name="object 5">
            <a:extLst>
              <a:ext uri="{FF2B5EF4-FFF2-40B4-BE49-F238E27FC236}">
                <a16:creationId xmlns="" xmlns:a16="http://schemas.microsoft.com/office/drawing/2014/main" id="{CBE91BC8-B980-4F47-A6CE-DF487F0AB239}"/>
              </a:ext>
            </a:extLst>
          </p:cNvPr>
          <p:cNvSpPr/>
          <p:nvPr/>
        </p:nvSpPr>
        <p:spPr>
          <a:xfrm>
            <a:off x="2286000" y="455718"/>
            <a:ext cx="949038" cy="96809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16265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8" name="object 2"/>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9" name="object 3"/>
          <p:cNvSpPr/>
          <p:nvPr/>
        </p:nvSpPr>
        <p:spPr>
          <a:xfrm>
            <a:off x="0" y="538725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10" name="object 4"/>
          <p:cNvSpPr/>
          <p:nvPr/>
        </p:nvSpPr>
        <p:spPr>
          <a:xfrm>
            <a:off x="7489190" y="5957277"/>
            <a:ext cx="1475231" cy="640080"/>
          </a:xfrm>
          <a:prstGeom prst="rect">
            <a:avLst/>
          </a:prstGeom>
          <a:blipFill>
            <a:blip r:embed="rId3" cstate="print"/>
            <a:stretch>
              <a:fillRect/>
            </a:stretch>
          </a:blipFill>
        </p:spPr>
        <p:txBody>
          <a:bodyPr wrap="square" lIns="0" tIns="0" rIns="0" bIns="0" rtlCol="0"/>
          <a:lstStyle/>
          <a:p>
            <a:endParaRPr/>
          </a:p>
        </p:txBody>
      </p:sp>
      <p:sp>
        <p:nvSpPr>
          <p:cNvPr id="17" name="object 5"/>
          <p:cNvSpPr/>
          <p:nvPr/>
        </p:nvSpPr>
        <p:spPr>
          <a:xfrm>
            <a:off x="395541" y="1476883"/>
            <a:ext cx="3483153" cy="3910368"/>
          </a:xfrm>
          <a:prstGeom prst="rect">
            <a:avLst/>
          </a:prstGeom>
          <a:blipFill>
            <a:blip r:embed="rId4" cstate="print"/>
            <a:stretch>
              <a:fillRect/>
            </a:stretch>
          </a:blipFill>
        </p:spPr>
        <p:txBody>
          <a:bodyPr wrap="square" lIns="0" tIns="0" rIns="0" bIns="0" rtlCol="0"/>
          <a:lstStyle/>
          <a:p>
            <a:endParaRPr/>
          </a:p>
        </p:txBody>
      </p:sp>
      <p:sp>
        <p:nvSpPr>
          <p:cNvPr id="18" name="object 6"/>
          <p:cNvSpPr/>
          <p:nvPr/>
        </p:nvSpPr>
        <p:spPr>
          <a:xfrm>
            <a:off x="395541" y="1161275"/>
            <a:ext cx="638175" cy="251460"/>
          </a:xfrm>
          <a:custGeom>
            <a:avLst/>
            <a:gdLst/>
            <a:ahLst/>
            <a:cxnLst/>
            <a:rect l="l" t="t" r="r" b="b"/>
            <a:pathLst>
              <a:path w="638175" h="251459">
                <a:moveTo>
                  <a:pt x="0" y="251472"/>
                </a:moveTo>
                <a:lnTo>
                  <a:pt x="637654" y="251472"/>
                </a:lnTo>
                <a:lnTo>
                  <a:pt x="637654" y="0"/>
                </a:lnTo>
                <a:lnTo>
                  <a:pt x="0" y="0"/>
                </a:lnTo>
                <a:lnTo>
                  <a:pt x="0" y="251472"/>
                </a:lnTo>
                <a:close/>
              </a:path>
            </a:pathLst>
          </a:custGeom>
          <a:solidFill>
            <a:srgbClr val="B50707"/>
          </a:solidFill>
        </p:spPr>
        <p:txBody>
          <a:bodyPr wrap="square" lIns="0" tIns="0" rIns="0" bIns="0" rtlCol="0"/>
          <a:lstStyle/>
          <a:p>
            <a:endParaRPr/>
          </a:p>
        </p:txBody>
      </p:sp>
      <p:sp>
        <p:nvSpPr>
          <p:cNvPr id="19" name="object 7"/>
          <p:cNvSpPr/>
          <p:nvPr/>
        </p:nvSpPr>
        <p:spPr>
          <a:xfrm>
            <a:off x="1033183" y="1161275"/>
            <a:ext cx="622935" cy="251460"/>
          </a:xfrm>
          <a:custGeom>
            <a:avLst/>
            <a:gdLst/>
            <a:ahLst/>
            <a:cxnLst/>
            <a:rect l="l" t="t" r="r" b="b"/>
            <a:pathLst>
              <a:path w="622935" h="251459">
                <a:moveTo>
                  <a:pt x="0" y="251472"/>
                </a:moveTo>
                <a:lnTo>
                  <a:pt x="622477" y="251472"/>
                </a:lnTo>
                <a:lnTo>
                  <a:pt x="622477" y="0"/>
                </a:lnTo>
                <a:lnTo>
                  <a:pt x="0" y="0"/>
                </a:lnTo>
                <a:lnTo>
                  <a:pt x="0" y="251472"/>
                </a:lnTo>
                <a:close/>
              </a:path>
            </a:pathLst>
          </a:custGeom>
          <a:solidFill>
            <a:srgbClr val="B50707"/>
          </a:solidFill>
        </p:spPr>
        <p:txBody>
          <a:bodyPr wrap="square" lIns="0" tIns="0" rIns="0" bIns="0" rtlCol="0"/>
          <a:lstStyle/>
          <a:p>
            <a:endParaRPr/>
          </a:p>
        </p:txBody>
      </p:sp>
      <p:sp>
        <p:nvSpPr>
          <p:cNvPr id="20" name="object 8"/>
          <p:cNvSpPr/>
          <p:nvPr/>
        </p:nvSpPr>
        <p:spPr>
          <a:xfrm>
            <a:off x="1655698"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30D0D"/>
          </a:solidFill>
        </p:spPr>
        <p:txBody>
          <a:bodyPr wrap="square" lIns="0" tIns="0" rIns="0" bIns="0" rtlCol="0"/>
          <a:lstStyle/>
          <a:p>
            <a:endParaRPr/>
          </a:p>
        </p:txBody>
      </p:sp>
      <p:sp>
        <p:nvSpPr>
          <p:cNvPr id="21" name="object 9"/>
          <p:cNvSpPr/>
          <p:nvPr/>
        </p:nvSpPr>
        <p:spPr>
          <a:xfrm>
            <a:off x="2285745"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F564D"/>
          </a:solidFill>
        </p:spPr>
        <p:txBody>
          <a:bodyPr wrap="square" lIns="0" tIns="0" rIns="0" bIns="0" rtlCol="0"/>
          <a:lstStyle/>
          <a:p>
            <a:endParaRPr/>
          </a:p>
        </p:txBody>
      </p:sp>
      <p:sp>
        <p:nvSpPr>
          <p:cNvPr id="22" name="object 10"/>
          <p:cNvSpPr txBox="1"/>
          <p:nvPr/>
        </p:nvSpPr>
        <p:spPr>
          <a:xfrm>
            <a:off x="474370" y="712134"/>
            <a:ext cx="1424940" cy="381000"/>
          </a:xfrm>
          <a:prstGeom prst="rect">
            <a:avLst/>
          </a:prstGeom>
        </p:spPr>
        <p:txBody>
          <a:bodyPr vert="horz" wrap="square" lIns="0" tIns="0" rIns="0" bIns="0" rtlCol="0">
            <a:spAutoFit/>
          </a:bodyPr>
          <a:lstStyle/>
          <a:p>
            <a:pPr marL="12700">
              <a:lnSpc>
                <a:spcPct val="100000"/>
              </a:lnSpc>
            </a:pPr>
            <a:r>
              <a:rPr sz="2800" spc="-20" dirty="0">
                <a:latin typeface="Arial"/>
                <a:cs typeface="Arial"/>
              </a:rPr>
              <a:t>P</a:t>
            </a:r>
            <a:r>
              <a:rPr sz="2800" spc="-35" dirty="0">
                <a:latin typeface="Arial"/>
                <a:cs typeface="Arial"/>
              </a:rPr>
              <a:t>A</a:t>
            </a:r>
            <a:r>
              <a:rPr sz="2800" spc="-15" dirty="0">
                <a:latin typeface="Arial"/>
                <a:cs typeface="Arial"/>
              </a:rPr>
              <a:t>CIFIC</a:t>
            </a:r>
            <a:endParaRPr sz="2800">
              <a:latin typeface="Arial"/>
              <a:cs typeface="Arial"/>
            </a:endParaRPr>
          </a:p>
        </p:txBody>
      </p:sp>
      <p:sp>
        <p:nvSpPr>
          <p:cNvPr id="23" name="object 12"/>
          <p:cNvSpPr txBox="1">
            <a:spLocks/>
          </p:cNvSpPr>
          <p:nvPr/>
        </p:nvSpPr>
        <p:spPr>
          <a:xfrm>
            <a:off x="474370" y="656939"/>
            <a:ext cx="8195259" cy="407034"/>
          </a:xfrm>
          <a:prstGeom prst="rect">
            <a:avLst/>
          </a:prstGeom>
        </p:spPr>
        <p:txBody>
          <a:bodyPr vert="horz" wrap="square" lIns="0" tIns="0" rIns="0" bIns="0" rtlCol="0">
            <a:spAutoFit/>
          </a:bodyPr>
          <a:lstStyle>
            <a:lvl1pPr>
              <a:defRPr>
                <a:latin typeface="+mj-lt"/>
                <a:ea typeface="+mj-ea"/>
                <a:cs typeface="+mj-cs"/>
              </a:defRPr>
            </a:lvl1pPr>
          </a:lstStyle>
          <a:p>
            <a:pPr marL="5048885"/>
            <a:r>
              <a:rPr lang="en-US" sz="2800" kern="0" spc="-10">
                <a:solidFill>
                  <a:sysClr val="windowText" lastClr="000000"/>
                </a:solidFill>
                <a:latin typeface="Arial"/>
                <a:cs typeface="Arial"/>
              </a:rPr>
              <a:t>Leveraging</a:t>
            </a:r>
            <a:endParaRPr lang="en-US" sz="2800" kern="0" dirty="0">
              <a:solidFill>
                <a:sysClr val="windowText" lastClr="000000"/>
              </a:solidFill>
              <a:latin typeface="Arial"/>
              <a:cs typeface="Arial"/>
            </a:endParaRPr>
          </a:p>
        </p:txBody>
      </p:sp>
      <p:graphicFrame>
        <p:nvGraphicFramePr>
          <p:cNvPr id="24" name="object 11"/>
          <p:cNvGraphicFramePr>
            <a:graphicFrameLocks noGrp="1"/>
          </p:cNvGraphicFramePr>
          <p:nvPr/>
        </p:nvGraphicFramePr>
        <p:xfrm>
          <a:off x="4185792" y="1453273"/>
          <a:ext cx="4500994" cy="3960989"/>
        </p:xfrm>
        <a:graphic>
          <a:graphicData uri="http://schemas.openxmlformats.org/drawingml/2006/table">
            <a:tbl>
              <a:tblPr firstRow="1" bandRow="1">
                <a:tableStyleId>{2D5ABB26-0587-4C30-8999-92F81FD0307C}</a:tableStyleId>
              </a:tblPr>
              <a:tblGrid>
                <a:gridCol w="843407">
                  <a:extLst>
                    <a:ext uri="{9D8B030D-6E8A-4147-A177-3AD203B41FA5}">
                      <a16:colId xmlns="" xmlns:a16="http://schemas.microsoft.com/office/drawing/2014/main" val="20000"/>
                    </a:ext>
                  </a:extLst>
                </a:gridCol>
                <a:gridCol w="873633">
                  <a:extLst>
                    <a:ext uri="{9D8B030D-6E8A-4147-A177-3AD203B41FA5}">
                      <a16:colId xmlns="" xmlns:a16="http://schemas.microsoft.com/office/drawing/2014/main" val="20001"/>
                    </a:ext>
                  </a:extLst>
                </a:gridCol>
                <a:gridCol w="1673606">
                  <a:extLst>
                    <a:ext uri="{9D8B030D-6E8A-4147-A177-3AD203B41FA5}">
                      <a16:colId xmlns="" xmlns:a16="http://schemas.microsoft.com/office/drawing/2014/main" val="20002"/>
                    </a:ext>
                  </a:extLst>
                </a:gridCol>
                <a:gridCol w="1110348">
                  <a:extLst>
                    <a:ext uri="{9D8B030D-6E8A-4147-A177-3AD203B41FA5}">
                      <a16:colId xmlns="" xmlns:a16="http://schemas.microsoft.com/office/drawing/2014/main" val="20003"/>
                    </a:ext>
                  </a:extLst>
                </a:gridCol>
              </a:tblGrid>
              <a:tr h="595998">
                <a:tc>
                  <a:txBody>
                    <a:bodyPr/>
                    <a:lstStyle/>
                    <a:p>
                      <a:pPr marL="69215">
                        <a:lnSpc>
                          <a:spcPct val="100000"/>
                        </a:lnSpc>
                      </a:pPr>
                      <a:r>
                        <a:rPr sz="1200" b="1" spc="-5" dirty="0">
                          <a:solidFill>
                            <a:srgbClr val="FFFFFF"/>
                          </a:solidFill>
                          <a:latin typeface="Calibri"/>
                          <a:cs typeface="Calibri"/>
                        </a:rPr>
                        <a:t>P</a:t>
                      </a:r>
                      <a:r>
                        <a:rPr sz="1200" b="1" dirty="0">
                          <a:solidFill>
                            <a:srgbClr val="FFFFFF"/>
                          </a:solidFill>
                          <a:latin typeface="Calibri"/>
                          <a:cs typeface="Calibri"/>
                        </a:rPr>
                        <a:t>ro</a:t>
                      </a:r>
                      <a:r>
                        <a:rPr sz="1200" b="1" spc="5" dirty="0">
                          <a:solidFill>
                            <a:srgbClr val="FFFFFF"/>
                          </a:solidFill>
                          <a:latin typeface="Calibri"/>
                          <a:cs typeface="Calibri"/>
                        </a:rPr>
                        <a:t>j</a:t>
                      </a:r>
                      <a:r>
                        <a:rPr sz="1200" b="1" spc="-5" dirty="0">
                          <a:solidFill>
                            <a:srgbClr val="FFFFFF"/>
                          </a:solidFill>
                          <a:latin typeface="Calibri"/>
                          <a:cs typeface="Calibri"/>
                        </a:rPr>
                        <a:t>ect</a:t>
                      </a:r>
                      <a:endParaRPr sz="1200" dirty="0">
                        <a:latin typeface="Calibri"/>
                        <a:cs typeface="Calibri"/>
                      </a:endParaRPr>
                    </a:p>
                  </a:txBody>
                  <a:tcPr marL="0" marR="0" marT="0" marB="0">
                    <a:solidFill>
                      <a:srgbClr val="C0504D"/>
                    </a:solidFill>
                  </a:tcPr>
                </a:tc>
                <a:tc>
                  <a:txBody>
                    <a:bodyPr/>
                    <a:lstStyle/>
                    <a:p>
                      <a:pPr marL="69215">
                        <a:lnSpc>
                          <a:spcPct val="100000"/>
                        </a:lnSpc>
                      </a:pPr>
                      <a:r>
                        <a:rPr sz="1200" b="1" dirty="0">
                          <a:solidFill>
                            <a:srgbClr val="FFFFFF"/>
                          </a:solidFill>
                          <a:latin typeface="Calibri"/>
                          <a:cs typeface="Calibri"/>
                        </a:rPr>
                        <a:t>In</a:t>
                      </a:r>
                      <a:r>
                        <a:rPr sz="1200" b="1" spc="5" dirty="0">
                          <a:solidFill>
                            <a:srgbClr val="FFFFFF"/>
                          </a:solidFill>
                          <a:latin typeface="Calibri"/>
                          <a:cs typeface="Calibri"/>
                        </a:rPr>
                        <a:t> </a:t>
                      </a:r>
                      <a:r>
                        <a:rPr sz="1200" b="1" dirty="0">
                          <a:solidFill>
                            <a:srgbClr val="FFFFFF"/>
                          </a:solidFill>
                          <a:latin typeface="Calibri"/>
                          <a:cs typeface="Calibri"/>
                        </a:rPr>
                        <a:t>U</a:t>
                      </a:r>
                      <a:r>
                        <a:rPr sz="1200" b="1" spc="-10" dirty="0">
                          <a:solidFill>
                            <a:srgbClr val="FFFFFF"/>
                          </a:solidFill>
                          <a:latin typeface="Calibri"/>
                          <a:cs typeface="Calibri"/>
                        </a:rPr>
                        <a:t>S</a:t>
                      </a:r>
                      <a:r>
                        <a:rPr sz="1200" b="1" dirty="0">
                          <a:solidFill>
                            <a:srgbClr val="FFFFFF"/>
                          </a:solidFill>
                          <a:latin typeface="Calibri"/>
                          <a:cs typeface="Calibri"/>
                        </a:rPr>
                        <a:t>D</a:t>
                      </a:r>
                      <a:endParaRPr sz="1200">
                        <a:latin typeface="Calibri"/>
                        <a:cs typeface="Calibri"/>
                      </a:endParaRPr>
                    </a:p>
                  </a:txBody>
                  <a:tcPr marL="0" marR="0" marT="0" marB="0">
                    <a:solidFill>
                      <a:srgbClr val="C0504D"/>
                    </a:solidFill>
                  </a:tcPr>
                </a:tc>
                <a:tc>
                  <a:txBody>
                    <a:bodyPr/>
                    <a:lstStyle/>
                    <a:p>
                      <a:pPr marL="69215" marR="452120">
                        <a:lnSpc>
                          <a:spcPct val="114999"/>
                        </a:lnSpc>
                      </a:pPr>
                      <a:r>
                        <a:rPr sz="1200" b="1" spc="-5" dirty="0">
                          <a:solidFill>
                            <a:srgbClr val="FFFFFF"/>
                          </a:solidFill>
                          <a:latin typeface="Calibri"/>
                          <a:cs typeface="Calibri"/>
                        </a:rPr>
                        <a:t>Lev</a:t>
                      </a:r>
                      <a:r>
                        <a:rPr sz="1200" b="1" spc="-10"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ag</a:t>
                      </a:r>
                      <a:r>
                        <a:rPr sz="1200" b="1" dirty="0">
                          <a:solidFill>
                            <a:srgbClr val="FFFFFF"/>
                          </a:solidFill>
                          <a:latin typeface="Calibri"/>
                          <a:cs typeface="Calibri"/>
                        </a:rPr>
                        <a:t>ing</a:t>
                      </a:r>
                      <a:r>
                        <a:rPr sz="1200" b="1" spc="20" dirty="0">
                          <a:solidFill>
                            <a:srgbClr val="FFFFFF"/>
                          </a:solidFill>
                          <a:latin typeface="Calibri"/>
                          <a:cs typeface="Calibri"/>
                        </a:rPr>
                        <a:t> </a:t>
                      </a:r>
                      <a:r>
                        <a:rPr sz="1200" b="1" spc="-5" dirty="0">
                          <a:solidFill>
                            <a:srgbClr val="FFFFFF"/>
                          </a:solidFill>
                          <a:latin typeface="Calibri"/>
                          <a:cs typeface="Calibri"/>
                        </a:rPr>
                        <a:t>a</a:t>
                      </a:r>
                      <a:r>
                        <a:rPr sz="1200" b="1" dirty="0">
                          <a:solidFill>
                            <a:srgbClr val="FFFFFF"/>
                          </a:solidFill>
                          <a:latin typeface="Calibri"/>
                          <a:cs typeface="Calibri"/>
                        </a:rPr>
                        <a:t>nd s</a:t>
                      </a:r>
                      <a:r>
                        <a:rPr sz="1200" b="1" spc="-5" dirty="0">
                          <a:solidFill>
                            <a:srgbClr val="FFFFFF"/>
                          </a:solidFill>
                          <a:latin typeface="Calibri"/>
                          <a:cs typeface="Calibri"/>
                        </a:rPr>
                        <a:t>y</a:t>
                      </a:r>
                      <a:r>
                        <a:rPr sz="1200" b="1" dirty="0">
                          <a:solidFill>
                            <a:srgbClr val="FFFFFF"/>
                          </a:solidFill>
                          <a:latin typeface="Calibri"/>
                          <a:cs typeface="Calibri"/>
                        </a:rPr>
                        <a:t>n</a:t>
                      </a:r>
                      <a:r>
                        <a:rPr sz="1200" b="1" spc="-5"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g</a:t>
                      </a:r>
                      <a:r>
                        <a:rPr sz="1200" b="1" dirty="0">
                          <a:solidFill>
                            <a:srgbClr val="FFFFFF"/>
                          </a:solidFill>
                          <a:latin typeface="Calibri"/>
                          <a:cs typeface="Calibri"/>
                        </a:rPr>
                        <a:t>i</a:t>
                      </a:r>
                      <a:r>
                        <a:rPr sz="1200" b="1" spc="-5" dirty="0">
                          <a:solidFill>
                            <a:srgbClr val="FFFFFF"/>
                          </a:solidFill>
                          <a:latin typeface="Calibri"/>
                          <a:cs typeface="Calibri"/>
                        </a:rPr>
                        <a:t>e</a:t>
                      </a:r>
                      <a:r>
                        <a:rPr sz="1200" b="1" dirty="0">
                          <a:solidFill>
                            <a:srgbClr val="FFFFFF"/>
                          </a:solidFill>
                          <a:latin typeface="Calibri"/>
                          <a:cs typeface="Calibri"/>
                        </a:rPr>
                        <a:t>s</a:t>
                      </a:r>
                      <a:r>
                        <a:rPr sz="1200" b="1" spc="-10" dirty="0">
                          <a:solidFill>
                            <a:srgbClr val="FFFFFF"/>
                          </a:solidFill>
                          <a:latin typeface="Calibri"/>
                          <a:cs typeface="Calibri"/>
                        </a:rPr>
                        <a:t> </a:t>
                      </a:r>
                      <a:r>
                        <a:rPr sz="1200" b="1" dirty="0">
                          <a:solidFill>
                            <a:srgbClr val="FFFFFF"/>
                          </a:solidFill>
                          <a:latin typeface="Calibri"/>
                          <a:cs typeface="Calibri"/>
                        </a:rPr>
                        <a:t>(in</a:t>
                      </a:r>
                      <a:r>
                        <a:rPr sz="1200" b="1" spc="20" dirty="0">
                          <a:solidFill>
                            <a:srgbClr val="FFFFFF"/>
                          </a:solidFill>
                          <a:latin typeface="Calibri"/>
                          <a:cs typeface="Calibri"/>
                        </a:rPr>
                        <a:t> </a:t>
                      </a:r>
                      <a:r>
                        <a:rPr sz="1200" b="1" dirty="0">
                          <a:solidFill>
                            <a:srgbClr val="FFFFFF"/>
                          </a:solidFill>
                          <a:latin typeface="Calibri"/>
                          <a:cs typeface="Calibri"/>
                        </a:rPr>
                        <a:t>U</a:t>
                      </a:r>
                      <a:r>
                        <a:rPr sz="1200" b="1" spc="-10" dirty="0">
                          <a:solidFill>
                            <a:srgbClr val="FFFFFF"/>
                          </a:solidFill>
                          <a:latin typeface="Calibri"/>
                          <a:cs typeface="Calibri"/>
                        </a:rPr>
                        <a:t>S</a:t>
                      </a:r>
                      <a:r>
                        <a:rPr sz="1200" b="1" spc="-5" dirty="0">
                          <a:solidFill>
                            <a:srgbClr val="FFFFFF"/>
                          </a:solidFill>
                          <a:latin typeface="Calibri"/>
                          <a:cs typeface="Calibri"/>
                        </a:rPr>
                        <a:t>D)</a:t>
                      </a:r>
                      <a:endParaRPr sz="1200">
                        <a:latin typeface="Calibri"/>
                        <a:cs typeface="Calibri"/>
                      </a:endParaRPr>
                    </a:p>
                  </a:txBody>
                  <a:tcPr marL="0" marR="0" marT="0" marB="0">
                    <a:solidFill>
                      <a:srgbClr val="C0504D"/>
                    </a:solidFill>
                  </a:tcPr>
                </a:tc>
                <a:tc>
                  <a:txBody>
                    <a:bodyPr/>
                    <a:lstStyle/>
                    <a:p>
                      <a:pPr marL="69215" marR="351155">
                        <a:lnSpc>
                          <a:spcPct val="114999"/>
                        </a:lnSpc>
                      </a:pPr>
                      <a:r>
                        <a:rPr sz="1200" b="1" spc="-5" dirty="0">
                          <a:solidFill>
                            <a:srgbClr val="FFFFFF"/>
                          </a:solidFill>
                          <a:latin typeface="Calibri"/>
                          <a:cs typeface="Calibri"/>
                        </a:rPr>
                        <a:t>Lev</a:t>
                      </a:r>
                      <a:r>
                        <a:rPr sz="1200" b="1" spc="-10"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ag</a:t>
                      </a:r>
                      <a:r>
                        <a:rPr sz="1200" b="1" dirty="0">
                          <a:solidFill>
                            <a:srgbClr val="FFFFFF"/>
                          </a:solidFill>
                          <a:latin typeface="Calibri"/>
                          <a:cs typeface="Calibri"/>
                        </a:rPr>
                        <a:t>ing f</a:t>
                      </a:r>
                      <a:r>
                        <a:rPr sz="1200" b="1" spc="-5" dirty="0">
                          <a:solidFill>
                            <a:srgbClr val="FFFFFF"/>
                          </a:solidFill>
                          <a:latin typeface="Calibri"/>
                          <a:cs typeface="Calibri"/>
                        </a:rPr>
                        <a:t>ac</a:t>
                      </a:r>
                      <a:r>
                        <a:rPr sz="1200" b="1" spc="5" dirty="0">
                          <a:solidFill>
                            <a:srgbClr val="FFFFFF"/>
                          </a:solidFill>
                          <a:latin typeface="Calibri"/>
                          <a:cs typeface="Calibri"/>
                        </a:rPr>
                        <a:t>t</a:t>
                      </a:r>
                      <a:r>
                        <a:rPr sz="1200" b="1" dirty="0">
                          <a:solidFill>
                            <a:srgbClr val="FFFFFF"/>
                          </a:solidFill>
                          <a:latin typeface="Calibri"/>
                          <a:cs typeface="Calibri"/>
                        </a:rPr>
                        <a:t>or</a:t>
                      </a:r>
                      <a:endParaRPr sz="1200">
                        <a:latin typeface="Calibri"/>
                        <a:cs typeface="Calibri"/>
                      </a:endParaRPr>
                    </a:p>
                  </a:txBody>
                  <a:tcPr marL="0" marR="0" marT="0" marB="0">
                    <a:solidFill>
                      <a:srgbClr val="C0504D"/>
                    </a:solidFill>
                  </a:tcPr>
                </a:tc>
                <a:extLst>
                  <a:ext uri="{0D108BD9-81ED-4DB2-BD59-A6C34878D82A}">
                    <a16:rowId xmlns="" xmlns:a16="http://schemas.microsoft.com/office/drawing/2014/main" val="10000"/>
                  </a:ext>
                </a:extLst>
              </a:tr>
              <a:tr h="2313431">
                <a:tc>
                  <a:txBody>
                    <a:bodyPr/>
                    <a:lstStyle/>
                    <a:p>
                      <a:pPr marL="69215">
                        <a:lnSpc>
                          <a:spcPct val="100000"/>
                        </a:lnSpc>
                      </a:pPr>
                      <a:r>
                        <a:rPr sz="1200" b="1" spc="-5" dirty="0">
                          <a:latin typeface="Calibri"/>
                          <a:cs typeface="Calibri"/>
                        </a:rPr>
                        <a:t>P</a:t>
                      </a:r>
                      <a:r>
                        <a:rPr sz="1200" b="1" spc="-10" dirty="0">
                          <a:latin typeface="Calibri"/>
                          <a:cs typeface="Calibri"/>
                        </a:rPr>
                        <a:t>a</a:t>
                      </a:r>
                      <a:r>
                        <a:rPr sz="1200" b="1" spc="-5" dirty="0">
                          <a:latin typeface="Calibri"/>
                          <a:cs typeface="Calibri"/>
                        </a:rPr>
                        <a:t>c</a:t>
                      </a:r>
                      <a:r>
                        <a:rPr sz="1200" b="1" spc="5" dirty="0">
                          <a:latin typeface="Calibri"/>
                          <a:cs typeface="Calibri"/>
                        </a:rPr>
                        <a:t>i</a:t>
                      </a:r>
                      <a:r>
                        <a:rPr sz="1200" b="1" dirty="0">
                          <a:latin typeface="Calibri"/>
                          <a:cs typeface="Calibri"/>
                        </a:rPr>
                        <a:t>fic</a:t>
                      </a:r>
                      <a:endParaRPr sz="1200" dirty="0">
                        <a:latin typeface="Calibri"/>
                        <a:cs typeface="Calibri"/>
                      </a:endParaRPr>
                    </a:p>
                  </a:txBody>
                  <a:tcPr marL="0" marR="0" marT="0" marB="0">
                    <a:lnR w="12700">
                      <a:solidFill>
                        <a:srgbClr val="C00000"/>
                      </a:solidFill>
                      <a:prstDash val="solid"/>
                    </a:lnR>
                    <a:solidFill>
                      <a:srgbClr val="CFD6E7"/>
                    </a:solidFill>
                  </a:tcPr>
                </a:tc>
                <a:tc>
                  <a:txBody>
                    <a:bodyPr/>
                    <a:lstStyle/>
                    <a:p>
                      <a:pPr marL="62865" marR="170815">
                        <a:lnSpc>
                          <a:spcPct val="114999"/>
                        </a:lnSpc>
                      </a:pPr>
                      <a:r>
                        <a:rPr sz="1200" dirty="0">
                          <a:latin typeface="Calibri"/>
                          <a:cs typeface="Calibri"/>
                        </a:rPr>
                        <a:t>2,</a:t>
                      </a:r>
                      <a:r>
                        <a:rPr sz="1200" spc="5" dirty="0">
                          <a:latin typeface="Calibri"/>
                          <a:cs typeface="Calibri"/>
                        </a:rPr>
                        <a:t>5</a:t>
                      </a:r>
                      <a:r>
                        <a:rPr sz="1200" dirty="0">
                          <a:latin typeface="Calibri"/>
                          <a:cs typeface="Calibri"/>
                        </a:rPr>
                        <a:t>0</a:t>
                      </a:r>
                      <a:r>
                        <a:rPr sz="1200" spc="5" dirty="0">
                          <a:latin typeface="Calibri"/>
                          <a:cs typeface="Calibri"/>
                        </a:rPr>
                        <a:t>0</a:t>
                      </a:r>
                      <a:r>
                        <a:rPr sz="1200" dirty="0">
                          <a:latin typeface="Calibri"/>
                          <a:cs typeface="Calibri"/>
                        </a:rPr>
                        <a:t>,0</a:t>
                      </a:r>
                      <a:r>
                        <a:rPr sz="1200" spc="5" dirty="0">
                          <a:latin typeface="Calibri"/>
                          <a:cs typeface="Calibri"/>
                        </a:rPr>
                        <a:t>0</a:t>
                      </a:r>
                      <a:r>
                        <a:rPr sz="1200" dirty="0">
                          <a:latin typeface="Calibri"/>
                          <a:cs typeface="Calibri"/>
                        </a:rPr>
                        <a:t>0 </a:t>
                      </a:r>
                      <a:r>
                        <a:rPr sz="1200" spc="-5" dirty="0">
                          <a:latin typeface="Calibri"/>
                          <a:cs typeface="Calibri"/>
                        </a:rPr>
                        <a:t>(</a:t>
                      </a:r>
                      <a:r>
                        <a:rPr sz="1200" dirty="0">
                          <a:latin typeface="Calibri"/>
                          <a:cs typeface="Calibri"/>
                        </a:rPr>
                        <a:t>WM</a:t>
                      </a:r>
                      <a:r>
                        <a:rPr sz="1200" spc="-5" dirty="0">
                          <a:latin typeface="Calibri"/>
                          <a:cs typeface="Calibri"/>
                        </a:rPr>
                        <a:t>O)</a:t>
                      </a:r>
                      <a:endParaRPr sz="12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marL="62865" marR="370840">
                        <a:lnSpc>
                          <a:spcPct val="114999"/>
                        </a:lnSpc>
                      </a:pPr>
                      <a:r>
                        <a:rPr sz="1200" spc="-5" dirty="0">
                          <a:latin typeface="Calibri"/>
                          <a:cs typeface="Calibri"/>
                        </a:rPr>
                        <a:t>Ca</a:t>
                      </a:r>
                      <a:r>
                        <a:rPr sz="1200" dirty="0">
                          <a:latin typeface="Calibri"/>
                          <a:cs typeface="Calibri"/>
                        </a:rPr>
                        <a:t>na</a:t>
                      </a:r>
                      <a:r>
                        <a:rPr sz="1200" spc="5" dirty="0">
                          <a:latin typeface="Calibri"/>
                          <a:cs typeface="Calibri"/>
                        </a:rPr>
                        <a:t>d</a:t>
                      </a:r>
                      <a:r>
                        <a:rPr sz="1200" dirty="0">
                          <a:latin typeface="Calibri"/>
                          <a:cs typeface="Calibri"/>
                        </a:rPr>
                        <a:t>a</a:t>
                      </a:r>
                      <a:r>
                        <a:rPr sz="1200" spc="5" dirty="0">
                          <a:latin typeface="Calibri"/>
                          <a:cs typeface="Calibri"/>
                        </a:rPr>
                        <a:t>-</a:t>
                      </a:r>
                      <a:r>
                        <a:rPr sz="1200" spc="-5" dirty="0">
                          <a:latin typeface="Calibri"/>
                          <a:cs typeface="Calibri"/>
                        </a:rPr>
                        <a:t>C</a:t>
                      </a:r>
                      <a:r>
                        <a:rPr sz="1200" spc="-10" dirty="0">
                          <a:latin typeface="Calibri"/>
                          <a:cs typeface="Calibri"/>
                        </a:rPr>
                        <a:t>R</a:t>
                      </a:r>
                      <a:r>
                        <a:rPr sz="1200" spc="-5" dirty="0">
                          <a:latin typeface="Calibri"/>
                          <a:cs typeface="Calibri"/>
                        </a:rPr>
                        <a:t>EW</a:t>
                      </a:r>
                      <a:r>
                        <a:rPr sz="1200" dirty="0">
                          <a:latin typeface="Calibri"/>
                          <a:cs typeface="Calibri"/>
                        </a:rPr>
                        <a:t>S</a:t>
                      </a:r>
                      <a:r>
                        <a:rPr sz="1200" spc="-30" dirty="0">
                          <a:latin typeface="Calibri"/>
                          <a:cs typeface="Calibri"/>
                        </a:rPr>
                        <a:t> </a:t>
                      </a:r>
                      <a:r>
                        <a:rPr sz="1200" dirty="0">
                          <a:latin typeface="Calibri"/>
                          <a:cs typeface="Calibri"/>
                        </a:rPr>
                        <a:t>2.5 million</a:t>
                      </a:r>
                      <a:r>
                        <a:rPr sz="1200" spc="-5" dirty="0">
                          <a:latin typeface="Calibri"/>
                          <a:cs typeface="Calibri"/>
                        </a:rPr>
                        <a:t> </a:t>
                      </a:r>
                      <a:r>
                        <a:rPr sz="1200" dirty="0">
                          <a:latin typeface="Calibri"/>
                          <a:cs typeface="Calibri"/>
                        </a:rPr>
                        <a:t>+</a:t>
                      </a:r>
                      <a:r>
                        <a:rPr sz="1200" spc="5" dirty="0">
                          <a:latin typeface="Calibri"/>
                          <a:cs typeface="Calibri"/>
                        </a:rPr>
                        <a:t> </a:t>
                      </a:r>
                      <a:r>
                        <a:rPr sz="1200" dirty="0">
                          <a:latin typeface="Calibri"/>
                          <a:cs typeface="Calibri"/>
                        </a:rPr>
                        <a:t>WB</a:t>
                      </a:r>
                      <a:r>
                        <a:rPr sz="1200" spc="-5" dirty="0">
                          <a:latin typeface="Calibri"/>
                          <a:cs typeface="Calibri"/>
                        </a:rPr>
                        <a:t> </a:t>
                      </a:r>
                      <a:r>
                        <a:rPr sz="1200" dirty="0">
                          <a:latin typeface="Calibri"/>
                          <a:cs typeface="Calibri"/>
                        </a:rPr>
                        <a:t>Pa</a:t>
                      </a:r>
                      <a:r>
                        <a:rPr sz="1200" spc="-5" dirty="0">
                          <a:latin typeface="Calibri"/>
                          <a:cs typeface="Calibri"/>
                        </a:rPr>
                        <a:t>c</a:t>
                      </a:r>
                      <a:r>
                        <a:rPr sz="1200" dirty="0">
                          <a:latin typeface="Calibri"/>
                          <a:cs typeface="Calibri"/>
                        </a:rPr>
                        <a:t>ific re</a:t>
                      </a:r>
                      <a:r>
                        <a:rPr sz="1200" spc="-5" dirty="0">
                          <a:latin typeface="Calibri"/>
                          <a:cs typeface="Calibri"/>
                        </a:rPr>
                        <a:t>silie</a:t>
                      </a:r>
                      <a:r>
                        <a:rPr sz="1200" spc="5" dirty="0">
                          <a:latin typeface="Calibri"/>
                          <a:cs typeface="Calibri"/>
                        </a:rPr>
                        <a:t>n</a:t>
                      </a:r>
                      <a:r>
                        <a:rPr sz="1200" spc="-5" dirty="0">
                          <a:latin typeface="Calibri"/>
                          <a:cs typeface="Calibri"/>
                        </a:rPr>
                        <a:t>c</a:t>
                      </a:r>
                      <a:r>
                        <a:rPr sz="1200" dirty="0">
                          <a:latin typeface="Calibri"/>
                          <a:cs typeface="Calibri"/>
                        </a:rPr>
                        <a:t>e</a:t>
                      </a:r>
                      <a:r>
                        <a:rPr sz="1200" spc="-5" dirty="0">
                          <a:latin typeface="Calibri"/>
                          <a:cs typeface="Calibri"/>
                        </a:rPr>
                        <a:t> </a:t>
                      </a:r>
                      <a:r>
                        <a:rPr sz="1200" dirty="0">
                          <a:latin typeface="Calibri"/>
                          <a:cs typeface="Calibri"/>
                        </a:rPr>
                        <a:t>program </a:t>
                      </a:r>
                      <a:r>
                        <a:rPr sz="1200" spc="-5" dirty="0">
                          <a:latin typeface="Calibri"/>
                          <a:cs typeface="Calibri"/>
                        </a:rPr>
                        <a:t>(</a:t>
                      </a:r>
                      <a:r>
                        <a:rPr sz="1200" u="sng" spc="-5" dirty="0">
                          <a:solidFill>
                            <a:srgbClr val="0000FF"/>
                          </a:solidFill>
                          <a:latin typeface="Calibri"/>
                          <a:cs typeface="Calibri"/>
                          <a:hlinkClick r:id="rId5"/>
                        </a:rPr>
                        <a:t>Sa</a:t>
                      </a:r>
                      <a:r>
                        <a:rPr sz="1200" u="sng" dirty="0">
                          <a:solidFill>
                            <a:srgbClr val="0000FF"/>
                          </a:solidFill>
                          <a:latin typeface="Calibri"/>
                          <a:cs typeface="Calibri"/>
                          <a:hlinkClick r:id="rId5"/>
                        </a:rPr>
                        <a:t>moa</a:t>
                      </a:r>
                      <a:r>
                        <a:rPr sz="1200" spc="10" dirty="0">
                          <a:solidFill>
                            <a:srgbClr val="0000FF"/>
                          </a:solidFill>
                          <a:latin typeface="Calibri"/>
                          <a:cs typeface="Calibri"/>
                          <a:hlinkClick r:id="rId5"/>
                        </a:rPr>
                        <a:t> </a:t>
                      </a:r>
                      <a:r>
                        <a:rPr sz="1200" dirty="0">
                          <a:latin typeface="Calibri"/>
                          <a:cs typeface="Calibri"/>
                        </a:rPr>
                        <a:t>14</a:t>
                      </a:r>
                      <a:r>
                        <a:rPr sz="1200" spc="5" dirty="0">
                          <a:latin typeface="Calibri"/>
                          <a:cs typeface="Calibri"/>
                        </a:rPr>
                        <a:t> </a:t>
                      </a:r>
                      <a:r>
                        <a:rPr sz="1200" dirty="0">
                          <a:latin typeface="Calibri"/>
                          <a:cs typeface="Calibri"/>
                        </a:rPr>
                        <a:t>million,</a:t>
                      </a:r>
                    </a:p>
                    <a:p>
                      <a:pPr marL="62865">
                        <a:lnSpc>
                          <a:spcPct val="100000"/>
                        </a:lnSpc>
                        <a:spcBef>
                          <a:spcPts val="215"/>
                        </a:spcBef>
                      </a:pPr>
                      <a:r>
                        <a:rPr sz="1200" u="sng" dirty="0">
                          <a:solidFill>
                            <a:srgbClr val="0000FF"/>
                          </a:solidFill>
                          <a:latin typeface="Calibri"/>
                          <a:cs typeface="Calibri"/>
                          <a:hlinkClick r:id="rId6"/>
                        </a:rPr>
                        <a:t>Tonga</a:t>
                      </a:r>
                      <a:r>
                        <a:rPr sz="1200" spc="-5" dirty="0">
                          <a:solidFill>
                            <a:srgbClr val="0000FF"/>
                          </a:solidFill>
                          <a:latin typeface="Calibri"/>
                          <a:cs typeface="Calibri"/>
                          <a:hlinkClick r:id="rId6"/>
                        </a:rPr>
                        <a:t> </a:t>
                      </a:r>
                      <a:r>
                        <a:rPr sz="1200" dirty="0">
                          <a:latin typeface="Calibri"/>
                          <a:cs typeface="Calibri"/>
                        </a:rPr>
                        <a:t>15</a:t>
                      </a:r>
                      <a:r>
                        <a:rPr sz="1200" spc="5" dirty="0">
                          <a:latin typeface="Calibri"/>
                          <a:cs typeface="Calibri"/>
                        </a:rPr>
                        <a:t> </a:t>
                      </a:r>
                      <a:r>
                        <a:rPr sz="1200" dirty="0">
                          <a:latin typeface="Calibri"/>
                          <a:cs typeface="Calibri"/>
                        </a:rPr>
                        <a:t>million,</a:t>
                      </a:r>
                    </a:p>
                    <a:p>
                      <a:pPr marL="62865" marR="139065">
                        <a:lnSpc>
                          <a:spcPct val="114999"/>
                        </a:lnSpc>
                      </a:pPr>
                      <a:r>
                        <a:rPr sz="1200" u="sng" dirty="0">
                          <a:solidFill>
                            <a:srgbClr val="0000FF"/>
                          </a:solidFill>
                          <a:latin typeface="Calibri"/>
                          <a:cs typeface="Calibri"/>
                          <a:hlinkClick r:id="rId7"/>
                        </a:rPr>
                        <a:t>Mars</a:t>
                      </a:r>
                      <a:r>
                        <a:rPr sz="1200" u="sng" spc="5" dirty="0">
                          <a:solidFill>
                            <a:srgbClr val="0000FF"/>
                          </a:solidFill>
                          <a:latin typeface="Calibri"/>
                          <a:cs typeface="Calibri"/>
                          <a:hlinkClick r:id="rId7"/>
                        </a:rPr>
                        <a:t>h</a:t>
                      </a:r>
                      <a:r>
                        <a:rPr sz="1200" u="sng" dirty="0">
                          <a:solidFill>
                            <a:srgbClr val="0000FF"/>
                          </a:solidFill>
                          <a:latin typeface="Calibri"/>
                          <a:cs typeface="Calibri"/>
                          <a:hlinkClick r:id="rId7"/>
                        </a:rPr>
                        <a:t>all</a:t>
                      </a:r>
                      <a:r>
                        <a:rPr sz="1200" u="sng" spc="-20" dirty="0">
                          <a:solidFill>
                            <a:srgbClr val="0000FF"/>
                          </a:solidFill>
                          <a:latin typeface="Calibri"/>
                          <a:cs typeface="Calibri"/>
                          <a:hlinkClick r:id="rId7"/>
                        </a:rPr>
                        <a:t> </a:t>
                      </a:r>
                      <a:r>
                        <a:rPr sz="1200" u="sng" dirty="0">
                          <a:solidFill>
                            <a:srgbClr val="0000FF"/>
                          </a:solidFill>
                          <a:latin typeface="Calibri"/>
                          <a:cs typeface="Calibri"/>
                          <a:hlinkClick r:id="rId7"/>
                        </a:rPr>
                        <a:t>I</a:t>
                      </a:r>
                      <a:r>
                        <a:rPr sz="1200" u="sng" spc="-5" dirty="0">
                          <a:solidFill>
                            <a:srgbClr val="0000FF"/>
                          </a:solidFill>
                          <a:latin typeface="Calibri"/>
                          <a:cs typeface="Calibri"/>
                          <a:hlinkClick r:id="rId7"/>
                        </a:rPr>
                        <a:t>s</a:t>
                      </a:r>
                      <a:r>
                        <a:rPr sz="1200" u="sng" dirty="0">
                          <a:solidFill>
                            <a:srgbClr val="0000FF"/>
                          </a:solidFill>
                          <a:latin typeface="Calibri"/>
                          <a:cs typeface="Calibri"/>
                          <a:hlinkClick r:id="rId7"/>
                        </a:rPr>
                        <a:t>la</a:t>
                      </a:r>
                      <a:r>
                        <a:rPr sz="1200" u="sng" spc="5" dirty="0">
                          <a:solidFill>
                            <a:srgbClr val="0000FF"/>
                          </a:solidFill>
                          <a:latin typeface="Calibri"/>
                          <a:cs typeface="Calibri"/>
                          <a:hlinkClick r:id="rId7"/>
                        </a:rPr>
                        <a:t>n</a:t>
                      </a:r>
                      <a:r>
                        <a:rPr sz="1200" u="sng" dirty="0">
                          <a:solidFill>
                            <a:srgbClr val="0000FF"/>
                          </a:solidFill>
                          <a:latin typeface="Calibri"/>
                          <a:cs typeface="Calibri"/>
                          <a:hlinkClick r:id="rId7"/>
                        </a:rPr>
                        <a:t>d</a:t>
                      </a:r>
                      <a:r>
                        <a:rPr sz="1200" dirty="0">
                          <a:solidFill>
                            <a:srgbClr val="0000FF"/>
                          </a:solidFill>
                          <a:latin typeface="Calibri"/>
                          <a:cs typeface="Calibri"/>
                          <a:hlinkClick r:id="rId7"/>
                        </a:rPr>
                        <a:t> </a:t>
                      </a:r>
                      <a:r>
                        <a:rPr sz="1200" dirty="0">
                          <a:latin typeface="Calibri"/>
                          <a:cs typeface="Calibri"/>
                        </a:rPr>
                        <a:t>20 million)</a:t>
                      </a:r>
                      <a:r>
                        <a:rPr sz="1200" spc="-15" dirty="0">
                          <a:latin typeface="Calibri"/>
                          <a:cs typeface="Calibri"/>
                        </a:rPr>
                        <a:t> </a:t>
                      </a:r>
                      <a:r>
                        <a:rPr sz="1200" dirty="0">
                          <a:latin typeface="Calibri"/>
                          <a:cs typeface="Calibri"/>
                        </a:rPr>
                        <a:t>+</a:t>
                      </a:r>
                      <a:r>
                        <a:rPr sz="1200" spc="5" dirty="0">
                          <a:latin typeface="Calibri"/>
                          <a:cs typeface="Calibri"/>
                        </a:rPr>
                        <a:t> </a:t>
                      </a:r>
                      <a:r>
                        <a:rPr sz="1200" dirty="0">
                          <a:latin typeface="Calibri"/>
                          <a:cs typeface="Calibri"/>
                        </a:rPr>
                        <a:t>A</a:t>
                      </a:r>
                      <a:r>
                        <a:rPr sz="1200" spc="5" dirty="0">
                          <a:latin typeface="Calibri"/>
                          <a:cs typeface="Calibri"/>
                        </a:rPr>
                        <a:t>u</a:t>
                      </a:r>
                      <a:r>
                        <a:rPr sz="1200" spc="-5" dirty="0">
                          <a:latin typeface="Calibri"/>
                          <a:cs typeface="Calibri"/>
                        </a:rPr>
                        <a:t>s</a:t>
                      </a:r>
                      <a:r>
                        <a:rPr sz="1200" dirty="0">
                          <a:latin typeface="Calibri"/>
                          <a:cs typeface="Calibri"/>
                        </a:rPr>
                        <a:t>tralia </a:t>
                      </a:r>
                      <a:r>
                        <a:rPr sz="1200" spc="-5" dirty="0">
                          <a:latin typeface="Calibri"/>
                          <a:cs typeface="Calibri"/>
                        </a:rPr>
                        <a:t>Clima</a:t>
                      </a:r>
                      <a:r>
                        <a:rPr sz="1200" spc="5" dirty="0">
                          <a:latin typeface="Calibri"/>
                          <a:cs typeface="Calibri"/>
                        </a:rPr>
                        <a:t>t</a:t>
                      </a:r>
                      <a:r>
                        <a:rPr sz="1200" dirty="0">
                          <a:latin typeface="Calibri"/>
                          <a:cs typeface="Calibri"/>
                        </a:rPr>
                        <a:t>e</a:t>
                      </a:r>
                      <a:r>
                        <a:rPr sz="1200" spc="-5" dirty="0">
                          <a:latin typeface="Calibri"/>
                          <a:cs typeface="Calibri"/>
                        </a:rPr>
                        <a:t> </a:t>
                      </a:r>
                      <a:r>
                        <a:rPr sz="1200" dirty="0">
                          <a:latin typeface="Calibri"/>
                          <a:cs typeface="Calibri"/>
                        </a:rPr>
                        <a:t>a</a:t>
                      </a:r>
                      <a:r>
                        <a:rPr sz="1200" spc="5" dirty="0">
                          <a:latin typeface="Calibri"/>
                          <a:cs typeface="Calibri"/>
                        </a:rPr>
                        <a:t>n</a:t>
                      </a:r>
                      <a:r>
                        <a:rPr sz="1200" dirty="0">
                          <a:latin typeface="Calibri"/>
                          <a:cs typeface="Calibri"/>
                        </a:rPr>
                        <a:t>d</a:t>
                      </a:r>
                      <a:r>
                        <a:rPr sz="1200" spc="-15" dirty="0">
                          <a:latin typeface="Calibri"/>
                          <a:cs typeface="Calibri"/>
                        </a:rPr>
                        <a:t> </a:t>
                      </a:r>
                      <a:r>
                        <a:rPr sz="1200" spc="-5" dirty="0">
                          <a:latin typeface="Calibri"/>
                          <a:cs typeface="Calibri"/>
                        </a:rPr>
                        <a:t>O</a:t>
                      </a:r>
                      <a:r>
                        <a:rPr sz="1200" spc="-10" dirty="0">
                          <a:latin typeface="Calibri"/>
                          <a:cs typeface="Calibri"/>
                        </a:rPr>
                        <a:t>c</a:t>
                      </a:r>
                      <a:r>
                        <a:rPr sz="1200" dirty="0">
                          <a:latin typeface="Calibri"/>
                          <a:cs typeface="Calibri"/>
                        </a:rPr>
                        <a:t>eans </a:t>
                      </a:r>
                      <a:r>
                        <a:rPr sz="1200" spc="-5" dirty="0">
                          <a:latin typeface="Calibri"/>
                          <a:cs typeface="Calibri"/>
                        </a:rPr>
                        <a:t>S</a:t>
                      </a:r>
                      <a:r>
                        <a:rPr sz="1200" spc="5" dirty="0">
                          <a:latin typeface="Calibri"/>
                          <a:cs typeface="Calibri"/>
                        </a:rPr>
                        <a:t>u</a:t>
                      </a:r>
                      <a:r>
                        <a:rPr sz="1200" dirty="0">
                          <a:latin typeface="Calibri"/>
                          <a:cs typeface="Calibri"/>
                        </a:rPr>
                        <a:t>pport</a:t>
                      </a:r>
                      <a:r>
                        <a:rPr sz="1200" spc="-40" dirty="0">
                          <a:latin typeface="Calibri"/>
                          <a:cs typeface="Calibri"/>
                        </a:rPr>
                        <a:t> </a:t>
                      </a:r>
                      <a:r>
                        <a:rPr sz="1200" dirty="0">
                          <a:latin typeface="Calibri"/>
                          <a:cs typeface="Calibri"/>
                        </a:rPr>
                        <a:t>Program</a:t>
                      </a:r>
                      <a:r>
                        <a:rPr sz="1200" spc="-10" dirty="0">
                          <a:latin typeface="Calibri"/>
                          <a:cs typeface="Calibri"/>
                        </a:rPr>
                        <a:t> </a:t>
                      </a:r>
                      <a:r>
                        <a:rPr sz="1200" dirty="0">
                          <a:latin typeface="Calibri"/>
                          <a:cs typeface="Calibri"/>
                        </a:rPr>
                        <a:t>in</a:t>
                      </a:r>
                      <a:r>
                        <a:rPr sz="1200" spc="-5" dirty="0">
                          <a:latin typeface="Calibri"/>
                          <a:cs typeface="Calibri"/>
                        </a:rPr>
                        <a:t> </a:t>
                      </a:r>
                      <a:r>
                        <a:rPr sz="1200" dirty="0">
                          <a:latin typeface="Calibri"/>
                          <a:cs typeface="Calibri"/>
                        </a:rPr>
                        <a:t>the Pacific</a:t>
                      </a:r>
                      <a:r>
                        <a:rPr sz="1200" spc="-5" dirty="0">
                          <a:latin typeface="Calibri"/>
                          <a:cs typeface="Calibri"/>
                        </a:rPr>
                        <a:t> (</a:t>
                      </a:r>
                      <a:r>
                        <a:rPr sz="1200" u="sng" spc="-5" dirty="0">
                          <a:solidFill>
                            <a:srgbClr val="0000FF"/>
                          </a:solidFill>
                          <a:latin typeface="Calibri"/>
                          <a:cs typeface="Calibri"/>
                          <a:hlinkClick r:id="rId8"/>
                        </a:rPr>
                        <a:t>COSP</a:t>
                      </a:r>
                      <a:r>
                        <a:rPr sz="1200" u="sng" spc="5" dirty="0">
                          <a:solidFill>
                            <a:srgbClr val="0000FF"/>
                          </a:solidFill>
                          <a:latin typeface="Calibri"/>
                          <a:cs typeface="Calibri"/>
                          <a:hlinkClick r:id="rId8"/>
                        </a:rPr>
                        <a:t>P</a:t>
                      </a:r>
                      <a:r>
                        <a:rPr sz="1200" u="sng" dirty="0">
                          <a:solidFill>
                            <a:srgbClr val="0000FF"/>
                          </a:solidFill>
                          <a:latin typeface="Calibri"/>
                          <a:cs typeface="Calibri"/>
                          <a:hlinkClick r:id="rId8"/>
                        </a:rPr>
                        <a:t>a</a:t>
                      </a:r>
                      <a:r>
                        <a:rPr sz="1200" u="sng" spc="-5" dirty="0">
                          <a:solidFill>
                            <a:srgbClr val="0000FF"/>
                          </a:solidFill>
                          <a:latin typeface="Calibri"/>
                          <a:cs typeface="Calibri"/>
                          <a:hlinkClick r:id="rId8"/>
                        </a:rPr>
                        <a:t>c</a:t>
                      </a:r>
                      <a:r>
                        <a:rPr sz="1200" dirty="0">
                          <a:latin typeface="Calibri"/>
                          <a:cs typeface="Calibri"/>
                        </a:rPr>
                        <a:t>)</a:t>
                      </a:r>
                      <a:r>
                        <a:rPr sz="1200" spc="20" dirty="0">
                          <a:latin typeface="Calibri"/>
                          <a:cs typeface="Calibri"/>
                        </a:rPr>
                        <a:t> </a:t>
                      </a:r>
                      <a:r>
                        <a:rPr sz="1200" dirty="0">
                          <a:latin typeface="Calibri"/>
                          <a:cs typeface="Calibri"/>
                        </a:rPr>
                        <a:t>16 million.</a:t>
                      </a:r>
                      <a:r>
                        <a:rPr sz="1200" spc="-15" dirty="0">
                          <a:latin typeface="Calibri"/>
                          <a:cs typeface="Calibri"/>
                        </a:rPr>
                        <a:t> </a:t>
                      </a:r>
                      <a:r>
                        <a:rPr sz="1200" dirty="0">
                          <a:latin typeface="Calibri"/>
                          <a:cs typeface="Calibri"/>
                        </a:rPr>
                        <a:t>G</a:t>
                      </a:r>
                      <a:r>
                        <a:rPr sz="1200" spc="-5" dirty="0">
                          <a:latin typeface="Calibri"/>
                          <a:cs typeface="Calibri"/>
                        </a:rPr>
                        <a:t>C</a:t>
                      </a:r>
                      <a:r>
                        <a:rPr sz="1200" dirty="0">
                          <a:latin typeface="Calibri"/>
                          <a:cs typeface="Calibri"/>
                        </a:rPr>
                        <a:t>F Pro</a:t>
                      </a:r>
                      <a:r>
                        <a:rPr sz="1200" spc="-5" dirty="0">
                          <a:latin typeface="Calibri"/>
                          <a:cs typeface="Calibri"/>
                        </a:rPr>
                        <a:t>j</a:t>
                      </a:r>
                      <a:r>
                        <a:rPr sz="1200" dirty="0">
                          <a:latin typeface="Calibri"/>
                          <a:cs typeface="Calibri"/>
                        </a:rPr>
                        <a:t>e</a:t>
                      </a:r>
                      <a:r>
                        <a:rPr sz="1200" spc="-5" dirty="0">
                          <a:latin typeface="Calibri"/>
                          <a:cs typeface="Calibri"/>
                        </a:rPr>
                        <a:t>c</a:t>
                      </a:r>
                      <a:r>
                        <a:rPr sz="1200" dirty="0">
                          <a:latin typeface="Calibri"/>
                          <a:cs typeface="Calibri"/>
                        </a:rPr>
                        <a:t>t</a:t>
                      </a:r>
                      <a:r>
                        <a:rPr sz="1200" spc="-5" dirty="0">
                          <a:latin typeface="Calibri"/>
                          <a:cs typeface="Calibri"/>
                        </a:rPr>
                        <a:t>s.</a:t>
                      </a:r>
                      <a:endParaRPr sz="12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algn="ctr">
                        <a:lnSpc>
                          <a:spcPct val="100000"/>
                        </a:lnSpc>
                      </a:pPr>
                      <a:r>
                        <a:rPr sz="1200" spc="5" dirty="0">
                          <a:latin typeface="Verdana"/>
                          <a:cs typeface="Verdana"/>
                        </a:rPr>
                        <a:t>27x</a:t>
                      </a:r>
                      <a:endParaRPr sz="1200" dirty="0">
                        <a:latin typeface="Verdana"/>
                        <a:cs typeface="Verdana"/>
                      </a:endParaRPr>
                    </a:p>
                  </a:txBody>
                  <a:tcPr marL="0" marR="0" marT="0" marB="0">
                    <a:lnL w="12700">
                      <a:solidFill>
                        <a:srgbClr val="C00000"/>
                      </a:solidFill>
                      <a:prstDash val="solid"/>
                    </a:lnL>
                    <a:solidFill>
                      <a:srgbClr val="CFD6E7"/>
                    </a:solidFill>
                  </a:tcPr>
                </a:tc>
                <a:extLst>
                  <a:ext uri="{0D108BD9-81ED-4DB2-BD59-A6C34878D82A}">
                    <a16:rowId xmlns="" xmlns:a16="http://schemas.microsoft.com/office/drawing/2014/main" val="10001"/>
                  </a:ext>
                </a:extLst>
              </a:tr>
              <a:tr h="1051560">
                <a:tc>
                  <a:txBody>
                    <a:bodyPr/>
                    <a:lstStyle/>
                    <a:p>
                      <a:pPr marL="69215" marR="308610">
                        <a:lnSpc>
                          <a:spcPct val="114999"/>
                        </a:lnSpc>
                      </a:pPr>
                      <a:r>
                        <a:rPr sz="1200" b="1" spc="-5" dirty="0">
                          <a:latin typeface="Calibri"/>
                          <a:cs typeface="Calibri"/>
                        </a:rPr>
                        <a:t>P</a:t>
                      </a:r>
                      <a:r>
                        <a:rPr sz="1200" b="1" spc="-10" dirty="0">
                          <a:latin typeface="Calibri"/>
                          <a:cs typeface="Calibri"/>
                        </a:rPr>
                        <a:t>a</a:t>
                      </a:r>
                      <a:r>
                        <a:rPr sz="1200" b="1" dirty="0">
                          <a:latin typeface="Calibri"/>
                          <a:cs typeface="Calibri"/>
                        </a:rPr>
                        <a:t>pua New </a:t>
                      </a:r>
                      <a:r>
                        <a:rPr sz="1200" b="1" spc="-5" dirty="0">
                          <a:latin typeface="Calibri"/>
                          <a:cs typeface="Calibri"/>
                        </a:rPr>
                        <a:t>G</a:t>
                      </a:r>
                      <a:r>
                        <a:rPr sz="1200" b="1" spc="5" dirty="0">
                          <a:latin typeface="Calibri"/>
                          <a:cs typeface="Calibri"/>
                        </a:rPr>
                        <a:t>u</a:t>
                      </a:r>
                      <a:r>
                        <a:rPr sz="1200" b="1" dirty="0">
                          <a:latin typeface="Calibri"/>
                          <a:cs typeface="Calibri"/>
                        </a:rPr>
                        <a:t>in</a:t>
                      </a:r>
                      <a:r>
                        <a:rPr sz="1200" b="1" spc="-5" dirty="0">
                          <a:latin typeface="Calibri"/>
                          <a:cs typeface="Calibri"/>
                        </a:rPr>
                        <a:t>e</a:t>
                      </a:r>
                      <a:r>
                        <a:rPr sz="1200" b="1" dirty="0">
                          <a:latin typeface="Calibri"/>
                          <a:cs typeface="Calibri"/>
                        </a:rPr>
                        <a:t>a</a:t>
                      </a:r>
                      <a:endParaRPr sz="1200">
                        <a:latin typeface="Calibri"/>
                        <a:cs typeface="Calibri"/>
                      </a:endParaRPr>
                    </a:p>
                  </a:txBody>
                  <a:tcPr marL="0" marR="0" marT="0" marB="0">
                    <a:lnR w="12700">
                      <a:solidFill>
                        <a:srgbClr val="C00000"/>
                      </a:solidFill>
                      <a:prstDash val="solid"/>
                    </a:lnR>
                    <a:solidFill>
                      <a:srgbClr val="E8EBF4"/>
                    </a:solidFill>
                  </a:tcPr>
                </a:tc>
                <a:tc>
                  <a:txBody>
                    <a:bodyPr/>
                    <a:lstStyle/>
                    <a:p>
                      <a:pPr marL="62865" marR="170815">
                        <a:lnSpc>
                          <a:spcPct val="114999"/>
                        </a:lnSpc>
                      </a:pPr>
                      <a:r>
                        <a:rPr sz="1200" dirty="0">
                          <a:latin typeface="Calibri"/>
                          <a:cs typeface="Calibri"/>
                        </a:rPr>
                        <a:t>1,</a:t>
                      </a:r>
                      <a:r>
                        <a:rPr sz="1200" spc="5" dirty="0">
                          <a:latin typeface="Calibri"/>
                          <a:cs typeface="Calibri"/>
                        </a:rPr>
                        <a:t>6</a:t>
                      </a:r>
                      <a:r>
                        <a:rPr sz="1200" dirty="0">
                          <a:latin typeface="Calibri"/>
                          <a:cs typeface="Calibri"/>
                        </a:rPr>
                        <a:t>5</a:t>
                      </a:r>
                      <a:r>
                        <a:rPr sz="1200" spc="5" dirty="0">
                          <a:latin typeface="Calibri"/>
                          <a:cs typeface="Calibri"/>
                        </a:rPr>
                        <a:t>0</a:t>
                      </a:r>
                      <a:r>
                        <a:rPr sz="1200" dirty="0">
                          <a:latin typeface="Calibri"/>
                          <a:cs typeface="Calibri"/>
                        </a:rPr>
                        <a:t>,0</a:t>
                      </a:r>
                      <a:r>
                        <a:rPr sz="1200" spc="5" dirty="0">
                          <a:latin typeface="Calibri"/>
                          <a:cs typeface="Calibri"/>
                        </a:rPr>
                        <a:t>0</a:t>
                      </a:r>
                      <a:r>
                        <a:rPr sz="1200" dirty="0">
                          <a:latin typeface="Calibri"/>
                          <a:cs typeface="Calibri"/>
                        </a:rPr>
                        <a:t>0 </a:t>
                      </a:r>
                      <a:r>
                        <a:rPr sz="1200" spc="-5" dirty="0">
                          <a:latin typeface="Calibri"/>
                          <a:cs typeface="Calibri"/>
                        </a:rPr>
                        <a:t>(</a:t>
                      </a:r>
                      <a:r>
                        <a:rPr sz="1200" dirty="0">
                          <a:latin typeface="Calibri"/>
                          <a:cs typeface="Calibri"/>
                        </a:rPr>
                        <a:t>WM</a:t>
                      </a:r>
                      <a:r>
                        <a:rPr sz="1200" spc="-5" dirty="0">
                          <a:latin typeface="Calibri"/>
                          <a:cs typeface="Calibri"/>
                        </a:rPr>
                        <a:t>O)</a:t>
                      </a:r>
                      <a:endParaRPr sz="1200">
                        <a:latin typeface="Calibri"/>
                        <a:cs typeface="Calibri"/>
                      </a:endParaRPr>
                    </a:p>
                  </a:txBody>
                  <a:tcPr marL="0" marR="0" marT="0" marB="0">
                    <a:lnL w="12700">
                      <a:solidFill>
                        <a:srgbClr val="C00000"/>
                      </a:solidFill>
                      <a:prstDash val="solid"/>
                    </a:lnL>
                    <a:lnR w="12700">
                      <a:solidFill>
                        <a:srgbClr val="C00000"/>
                      </a:solidFill>
                      <a:prstDash val="solid"/>
                    </a:lnR>
                    <a:solidFill>
                      <a:srgbClr val="E8EBF4"/>
                    </a:solidFill>
                  </a:tcPr>
                </a:tc>
                <a:tc>
                  <a:txBody>
                    <a:bodyPr/>
                    <a:lstStyle/>
                    <a:p>
                      <a:pPr marL="62865" marR="235585">
                        <a:lnSpc>
                          <a:spcPct val="114999"/>
                        </a:lnSpc>
                      </a:pPr>
                      <a:r>
                        <a:rPr sz="1200" spc="-5" dirty="0">
                          <a:latin typeface="Calibri"/>
                          <a:cs typeface="Calibri"/>
                        </a:rPr>
                        <a:t>B</a:t>
                      </a:r>
                      <a:r>
                        <a:rPr sz="1200" dirty="0">
                          <a:latin typeface="Calibri"/>
                          <a:cs typeface="Calibri"/>
                        </a:rPr>
                        <a:t>oM</a:t>
                      </a:r>
                      <a:r>
                        <a:rPr sz="1200" spc="5" dirty="0">
                          <a:latin typeface="Calibri"/>
                          <a:cs typeface="Calibri"/>
                        </a:rPr>
                        <a:t> </a:t>
                      </a:r>
                      <a:r>
                        <a:rPr sz="1200" spc="-5" dirty="0">
                          <a:latin typeface="Calibri"/>
                          <a:cs typeface="Calibri"/>
                        </a:rPr>
                        <a:t>Clima</a:t>
                      </a:r>
                      <a:r>
                        <a:rPr sz="1200" spc="5" dirty="0">
                          <a:latin typeface="Calibri"/>
                          <a:cs typeface="Calibri"/>
                        </a:rPr>
                        <a:t>t</a:t>
                      </a:r>
                      <a:r>
                        <a:rPr sz="1200" dirty="0">
                          <a:latin typeface="Calibri"/>
                          <a:cs typeface="Calibri"/>
                        </a:rPr>
                        <a:t>e</a:t>
                      </a:r>
                      <a:r>
                        <a:rPr sz="1200" spc="-5" dirty="0">
                          <a:latin typeface="Calibri"/>
                          <a:cs typeface="Calibri"/>
                        </a:rPr>
                        <a:t> </a:t>
                      </a:r>
                      <a:r>
                        <a:rPr sz="1200" dirty="0">
                          <a:latin typeface="Calibri"/>
                          <a:cs typeface="Calibri"/>
                        </a:rPr>
                        <a:t>a</a:t>
                      </a:r>
                      <a:r>
                        <a:rPr sz="1200" spc="5" dirty="0">
                          <a:latin typeface="Calibri"/>
                          <a:cs typeface="Calibri"/>
                        </a:rPr>
                        <a:t>n</a:t>
                      </a:r>
                      <a:r>
                        <a:rPr sz="1200" dirty="0">
                          <a:latin typeface="Calibri"/>
                          <a:cs typeface="Calibri"/>
                        </a:rPr>
                        <a:t>d </a:t>
                      </a:r>
                      <a:r>
                        <a:rPr sz="1200" spc="-5" dirty="0">
                          <a:latin typeface="Calibri"/>
                          <a:cs typeface="Calibri"/>
                        </a:rPr>
                        <a:t>O</a:t>
                      </a:r>
                      <a:r>
                        <a:rPr sz="1200" spc="-10" dirty="0">
                          <a:latin typeface="Calibri"/>
                          <a:cs typeface="Calibri"/>
                        </a:rPr>
                        <a:t>c</a:t>
                      </a:r>
                      <a:r>
                        <a:rPr sz="1200" dirty="0">
                          <a:latin typeface="Calibri"/>
                          <a:cs typeface="Calibri"/>
                        </a:rPr>
                        <a:t>eans</a:t>
                      </a:r>
                      <a:r>
                        <a:rPr sz="1200" spc="10" dirty="0">
                          <a:latin typeface="Calibri"/>
                          <a:cs typeface="Calibri"/>
                        </a:rPr>
                        <a:t> </a:t>
                      </a:r>
                      <a:r>
                        <a:rPr sz="1200" spc="-5" dirty="0">
                          <a:latin typeface="Calibri"/>
                          <a:cs typeface="Calibri"/>
                        </a:rPr>
                        <a:t>S</a:t>
                      </a:r>
                      <a:r>
                        <a:rPr sz="1200" spc="5" dirty="0">
                          <a:latin typeface="Calibri"/>
                          <a:cs typeface="Calibri"/>
                        </a:rPr>
                        <a:t>u</a:t>
                      </a:r>
                      <a:r>
                        <a:rPr sz="1200" dirty="0">
                          <a:latin typeface="Calibri"/>
                          <a:cs typeface="Calibri"/>
                        </a:rPr>
                        <a:t>ppo</a:t>
                      </a:r>
                      <a:r>
                        <a:rPr sz="1200" spc="-15" dirty="0">
                          <a:latin typeface="Calibri"/>
                          <a:cs typeface="Calibri"/>
                        </a:rPr>
                        <a:t>r</a:t>
                      </a:r>
                      <a:r>
                        <a:rPr sz="1200" dirty="0">
                          <a:latin typeface="Calibri"/>
                          <a:cs typeface="Calibri"/>
                        </a:rPr>
                        <a:t>t Program</a:t>
                      </a:r>
                      <a:r>
                        <a:rPr sz="1200" spc="-10" dirty="0">
                          <a:latin typeface="Calibri"/>
                          <a:cs typeface="Calibri"/>
                        </a:rPr>
                        <a:t> </a:t>
                      </a:r>
                      <a:r>
                        <a:rPr sz="1200" dirty="0">
                          <a:latin typeface="Calibri"/>
                          <a:cs typeface="Calibri"/>
                        </a:rPr>
                        <a:t>in</a:t>
                      </a:r>
                      <a:r>
                        <a:rPr sz="1200" spc="-5"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Pa</a:t>
                      </a:r>
                      <a:r>
                        <a:rPr sz="1200" spc="-5" dirty="0">
                          <a:latin typeface="Calibri"/>
                          <a:cs typeface="Calibri"/>
                        </a:rPr>
                        <a:t>c</a:t>
                      </a:r>
                      <a:r>
                        <a:rPr sz="1200" dirty="0">
                          <a:latin typeface="Calibri"/>
                          <a:cs typeface="Calibri"/>
                        </a:rPr>
                        <a:t>ific </a:t>
                      </a:r>
                      <a:r>
                        <a:rPr sz="1200" spc="-5" dirty="0">
                          <a:latin typeface="Calibri"/>
                          <a:cs typeface="Calibri"/>
                        </a:rPr>
                        <a:t>(</a:t>
                      </a:r>
                      <a:r>
                        <a:rPr sz="1200" u="sng" spc="-5" dirty="0">
                          <a:solidFill>
                            <a:srgbClr val="0000FF"/>
                          </a:solidFill>
                          <a:latin typeface="Calibri"/>
                          <a:cs typeface="Calibri"/>
                          <a:hlinkClick r:id="rId8"/>
                        </a:rPr>
                        <a:t>C</a:t>
                      </a:r>
                      <a:r>
                        <a:rPr sz="1200" u="sng" spc="-10" dirty="0">
                          <a:solidFill>
                            <a:srgbClr val="0000FF"/>
                          </a:solidFill>
                          <a:latin typeface="Calibri"/>
                          <a:cs typeface="Calibri"/>
                          <a:hlinkClick r:id="rId8"/>
                        </a:rPr>
                        <a:t>O</a:t>
                      </a:r>
                      <a:r>
                        <a:rPr sz="1200" u="sng" spc="-5" dirty="0">
                          <a:solidFill>
                            <a:srgbClr val="0000FF"/>
                          </a:solidFill>
                          <a:latin typeface="Calibri"/>
                          <a:cs typeface="Calibri"/>
                          <a:hlinkClick r:id="rId8"/>
                        </a:rPr>
                        <a:t>S</a:t>
                      </a:r>
                      <a:r>
                        <a:rPr sz="1200" u="sng" dirty="0">
                          <a:solidFill>
                            <a:srgbClr val="0000FF"/>
                          </a:solidFill>
                          <a:latin typeface="Calibri"/>
                          <a:cs typeface="Calibri"/>
                          <a:hlinkClick r:id="rId8"/>
                        </a:rPr>
                        <a:t>PPac</a:t>
                      </a:r>
                      <a:r>
                        <a:rPr sz="1200" dirty="0">
                          <a:latin typeface="Calibri"/>
                          <a:cs typeface="Calibri"/>
                        </a:rPr>
                        <a:t>)</a:t>
                      </a:r>
                      <a:r>
                        <a:rPr sz="1200" spc="20" dirty="0">
                          <a:latin typeface="Calibri"/>
                          <a:cs typeface="Calibri"/>
                        </a:rPr>
                        <a:t> </a:t>
                      </a:r>
                      <a:r>
                        <a:rPr sz="1200" dirty="0">
                          <a:latin typeface="Calibri"/>
                          <a:cs typeface="Calibri"/>
                        </a:rPr>
                        <a:t>+</a:t>
                      </a:r>
                      <a:r>
                        <a:rPr sz="1200" spc="5" dirty="0">
                          <a:latin typeface="Calibri"/>
                          <a:cs typeface="Calibri"/>
                        </a:rPr>
                        <a:t> </a:t>
                      </a:r>
                      <a:r>
                        <a:rPr sz="1200" dirty="0">
                          <a:latin typeface="Calibri"/>
                          <a:cs typeface="Calibri"/>
                        </a:rPr>
                        <a:t>A</a:t>
                      </a:r>
                      <a:r>
                        <a:rPr sz="1200" spc="5" dirty="0">
                          <a:latin typeface="Calibri"/>
                          <a:cs typeface="Calibri"/>
                        </a:rPr>
                        <a:t>u</a:t>
                      </a:r>
                      <a:r>
                        <a:rPr sz="1200" spc="-5" dirty="0">
                          <a:latin typeface="Calibri"/>
                          <a:cs typeface="Calibri"/>
                        </a:rPr>
                        <a:t>s</a:t>
                      </a:r>
                      <a:r>
                        <a:rPr sz="1200" dirty="0">
                          <a:latin typeface="Calibri"/>
                          <a:cs typeface="Calibri"/>
                        </a:rPr>
                        <a:t>tralia 600,000</a:t>
                      </a:r>
                      <a:endParaRPr sz="1200">
                        <a:latin typeface="Calibri"/>
                        <a:cs typeface="Calibri"/>
                      </a:endParaRPr>
                    </a:p>
                  </a:txBody>
                  <a:tcPr marL="0" marR="0" marT="0" marB="0">
                    <a:lnL w="12700">
                      <a:solidFill>
                        <a:srgbClr val="C00000"/>
                      </a:solidFill>
                      <a:prstDash val="solid"/>
                    </a:lnL>
                    <a:lnR w="12700">
                      <a:solidFill>
                        <a:srgbClr val="C00000"/>
                      </a:solidFill>
                      <a:prstDash val="solid"/>
                    </a:lnR>
                    <a:solidFill>
                      <a:srgbClr val="E8EBF4"/>
                    </a:solidFill>
                  </a:tcPr>
                </a:tc>
                <a:tc>
                  <a:txBody>
                    <a:bodyPr/>
                    <a:lstStyle/>
                    <a:p>
                      <a:pPr marL="331470">
                        <a:lnSpc>
                          <a:spcPct val="100000"/>
                        </a:lnSpc>
                      </a:pPr>
                      <a:r>
                        <a:rPr sz="1200" dirty="0">
                          <a:latin typeface="Verdana"/>
                          <a:cs typeface="Verdana"/>
                        </a:rPr>
                        <a:t>0</a:t>
                      </a:r>
                      <a:r>
                        <a:rPr sz="1200" spc="-5" dirty="0">
                          <a:latin typeface="Verdana"/>
                          <a:cs typeface="Verdana"/>
                        </a:rPr>
                        <a:t>.</a:t>
                      </a:r>
                      <a:r>
                        <a:rPr sz="1200" dirty="0">
                          <a:latin typeface="Verdana"/>
                          <a:cs typeface="Verdana"/>
                        </a:rPr>
                        <a:t>36x</a:t>
                      </a:r>
                    </a:p>
                  </a:txBody>
                  <a:tcPr marL="0" marR="0" marT="0" marB="0">
                    <a:lnL w="12700">
                      <a:solidFill>
                        <a:srgbClr val="C00000"/>
                      </a:solidFill>
                      <a:prstDash val="solid"/>
                    </a:lnL>
                    <a:solidFill>
                      <a:srgbClr val="E8EBF4"/>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45952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p:nvPr/>
        </p:nvSpPr>
        <p:spPr>
          <a:xfrm>
            <a:off x="2575961" y="1430808"/>
            <a:ext cx="1630694" cy="1089499"/>
          </a:xfrm>
          <a:custGeom>
            <a:avLst/>
            <a:gdLst/>
            <a:ahLst/>
            <a:cxnLst/>
            <a:rect l="l" t="t" r="r" b="b"/>
            <a:pathLst>
              <a:path w="1822004" h="1114577" extrusionOk="0">
                <a:moveTo>
                  <a:pt x="1391683" y="0"/>
                </a:moveTo>
                <a:lnTo>
                  <a:pt x="1507093" y="50995"/>
                </a:lnTo>
                <a:cubicBezTo>
                  <a:pt x="1697080" y="155480"/>
                  <a:pt x="1822004" y="332427"/>
                  <a:pt x="1822004" y="533138"/>
                </a:cubicBezTo>
                <a:cubicBezTo>
                  <a:pt x="1822004" y="854275"/>
                  <a:pt x="1502197" y="1114577"/>
                  <a:pt x="1107782" y="1114577"/>
                </a:cubicBezTo>
                <a:lnTo>
                  <a:pt x="0" y="1114577"/>
                </a:lnTo>
                <a:lnTo>
                  <a:pt x="22158" y="1077716"/>
                </a:lnTo>
                <a:cubicBezTo>
                  <a:pt x="324908" y="624828"/>
                  <a:pt x="753628" y="265017"/>
                  <a:pt x="1257510" y="49629"/>
                </a:cubicBezTo>
                <a:lnTo>
                  <a:pt x="1391683"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8" name="Google Shape;278;p40"/>
          <p:cNvSpPr/>
          <p:nvPr/>
        </p:nvSpPr>
        <p:spPr>
          <a:xfrm>
            <a:off x="4974534" y="1432059"/>
            <a:ext cx="1632351" cy="1093433"/>
          </a:xfrm>
          <a:custGeom>
            <a:avLst/>
            <a:gdLst/>
            <a:ahLst/>
            <a:cxnLst/>
            <a:rect l="l" t="t" r="r" b="b"/>
            <a:pathLst>
              <a:path w="1813723" h="1112909" extrusionOk="0">
                <a:moveTo>
                  <a:pt x="426549" y="0"/>
                </a:moveTo>
                <a:lnTo>
                  <a:pt x="556213" y="47961"/>
                </a:lnTo>
                <a:cubicBezTo>
                  <a:pt x="1060095" y="263349"/>
                  <a:pt x="1488816" y="623160"/>
                  <a:pt x="1791565" y="1076048"/>
                </a:cubicBezTo>
                <a:lnTo>
                  <a:pt x="1813723" y="1112909"/>
                </a:lnTo>
                <a:lnTo>
                  <a:pt x="714223" y="1112909"/>
                </a:lnTo>
                <a:cubicBezTo>
                  <a:pt x="319808" y="1112909"/>
                  <a:pt x="0" y="852607"/>
                  <a:pt x="0" y="531470"/>
                </a:cubicBezTo>
                <a:cubicBezTo>
                  <a:pt x="0" y="330759"/>
                  <a:pt x="124925" y="153812"/>
                  <a:pt x="314911" y="49327"/>
                </a:cubicBezTo>
                <a:lnTo>
                  <a:pt x="426549"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9" name="Google Shape;279;p40"/>
          <p:cNvSpPr/>
          <p:nvPr/>
        </p:nvSpPr>
        <p:spPr>
          <a:xfrm>
            <a:off x="2466147" y="2914001"/>
            <a:ext cx="1209942" cy="1130899"/>
          </a:xfrm>
          <a:custGeom>
            <a:avLst/>
            <a:gdLst/>
            <a:ahLst/>
            <a:cxnLst/>
            <a:rect l="l" t="t" r="r" b="b"/>
            <a:pathLst>
              <a:path w="1247363" h="1162878" extrusionOk="0">
                <a:moveTo>
                  <a:pt x="49045" y="0"/>
                </a:moveTo>
                <a:lnTo>
                  <a:pt x="533141" y="0"/>
                </a:lnTo>
                <a:cubicBezTo>
                  <a:pt x="927556" y="0"/>
                  <a:pt x="1247363" y="260302"/>
                  <a:pt x="1247363" y="581439"/>
                </a:cubicBezTo>
                <a:cubicBezTo>
                  <a:pt x="1247363" y="902577"/>
                  <a:pt x="927556" y="1162878"/>
                  <a:pt x="533141" y="1162878"/>
                </a:cubicBezTo>
                <a:lnTo>
                  <a:pt x="75387" y="1162878"/>
                </a:lnTo>
                <a:lnTo>
                  <a:pt x="57045" y="1090787"/>
                </a:lnTo>
                <a:cubicBezTo>
                  <a:pt x="19642" y="906065"/>
                  <a:pt x="0" y="714804"/>
                  <a:pt x="0" y="518907"/>
                </a:cubicBezTo>
                <a:cubicBezTo>
                  <a:pt x="0" y="420959"/>
                  <a:pt x="4911" y="324169"/>
                  <a:pt x="14496" y="228777"/>
                </a:cubicBezTo>
                <a:lnTo>
                  <a:pt x="49045" y="0"/>
                </a:ln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0" name="Google Shape;280;p40"/>
          <p:cNvSpPr/>
          <p:nvPr/>
        </p:nvSpPr>
        <p:spPr>
          <a:xfrm>
            <a:off x="5440166" y="2914001"/>
            <a:ext cx="1296883" cy="1130899"/>
          </a:xfrm>
          <a:custGeom>
            <a:avLst/>
            <a:gdLst/>
            <a:ahLst/>
            <a:cxnLst/>
            <a:rect l="l" t="t" r="r" b="b"/>
            <a:pathLst>
              <a:path w="1290431" h="1162878" extrusionOk="0">
                <a:moveTo>
                  <a:pt x="714223" y="0"/>
                </a:moveTo>
                <a:lnTo>
                  <a:pt x="1241386" y="0"/>
                </a:lnTo>
                <a:lnTo>
                  <a:pt x="1275935" y="228777"/>
                </a:lnTo>
                <a:cubicBezTo>
                  <a:pt x="1285520" y="324169"/>
                  <a:pt x="1290431" y="420959"/>
                  <a:pt x="1290431" y="518907"/>
                </a:cubicBezTo>
                <a:cubicBezTo>
                  <a:pt x="1290431" y="714804"/>
                  <a:pt x="1270789" y="906065"/>
                  <a:pt x="1233386" y="1090787"/>
                </a:cubicBezTo>
                <a:lnTo>
                  <a:pt x="1215044" y="1162878"/>
                </a:lnTo>
                <a:lnTo>
                  <a:pt x="714223" y="1162878"/>
                </a:lnTo>
                <a:cubicBezTo>
                  <a:pt x="319808" y="1162878"/>
                  <a:pt x="0" y="902577"/>
                  <a:pt x="0" y="581439"/>
                </a:cubicBezTo>
                <a:cubicBezTo>
                  <a:pt x="0" y="260302"/>
                  <a:pt x="319808" y="0"/>
                  <a:pt x="714223" y="0"/>
                </a:cubicBez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1" name="Google Shape;281;p40"/>
          <p:cNvSpPr/>
          <p:nvPr/>
        </p:nvSpPr>
        <p:spPr>
          <a:xfrm>
            <a:off x="2466146" y="4318864"/>
            <a:ext cx="1707784" cy="1107641"/>
          </a:xfrm>
          <a:custGeom>
            <a:avLst/>
            <a:gdLst/>
            <a:ahLst/>
            <a:cxnLst/>
            <a:rect l="l" t="t" r="r" b="b"/>
            <a:pathLst>
              <a:path w="1951753" h="1162878" extrusionOk="0">
                <a:moveTo>
                  <a:pt x="0" y="0"/>
                </a:moveTo>
                <a:lnTo>
                  <a:pt x="1237531" y="0"/>
                </a:lnTo>
                <a:cubicBezTo>
                  <a:pt x="1631946" y="0"/>
                  <a:pt x="1951753" y="260302"/>
                  <a:pt x="1951753" y="581439"/>
                </a:cubicBezTo>
                <a:cubicBezTo>
                  <a:pt x="1951753" y="902577"/>
                  <a:pt x="1631946" y="1162878"/>
                  <a:pt x="1237531" y="1162878"/>
                </a:cubicBezTo>
                <a:lnTo>
                  <a:pt x="1136422" y="1162878"/>
                </a:lnTo>
                <a:lnTo>
                  <a:pt x="910312" y="1024055"/>
                </a:lnTo>
                <a:cubicBezTo>
                  <a:pt x="536872" y="769084"/>
                  <a:pt x="227389" y="425705"/>
                  <a:pt x="11265" y="23633"/>
                </a:cubicBezTo>
                <a:lnTo>
                  <a:pt x="0"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2" name="Google Shape;282;p40"/>
          <p:cNvSpPr/>
          <p:nvPr/>
        </p:nvSpPr>
        <p:spPr>
          <a:xfrm>
            <a:off x="5086345" y="4318864"/>
            <a:ext cx="1520746" cy="1106660"/>
          </a:xfrm>
          <a:custGeom>
            <a:avLst/>
            <a:gdLst/>
            <a:ahLst/>
            <a:cxnLst/>
            <a:rect l="l" t="t" r="r" b="b"/>
            <a:pathLst>
              <a:path w="1794390" h="1158806" extrusionOk="0">
                <a:moveTo>
                  <a:pt x="714223" y="0"/>
                </a:moveTo>
                <a:lnTo>
                  <a:pt x="1794390" y="0"/>
                </a:lnTo>
                <a:lnTo>
                  <a:pt x="1783125" y="23633"/>
                </a:lnTo>
                <a:cubicBezTo>
                  <a:pt x="1567002" y="425705"/>
                  <a:pt x="1257518" y="769084"/>
                  <a:pt x="884078" y="1024055"/>
                </a:cubicBezTo>
                <a:lnTo>
                  <a:pt x="664602" y="1158806"/>
                </a:lnTo>
                <a:lnTo>
                  <a:pt x="570293" y="1151066"/>
                </a:lnTo>
                <a:cubicBezTo>
                  <a:pt x="244853" y="1096852"/>
                  <a:pt x="0" y="862435"/>
                  <a:pt x="0" y="581439"/>
                </a:cubicBezTo>
                <a:cubicBezTo>
                  <a:pt x="0" y="260302"/>
                  <a:pt x="319808" y="0"/>
                  <a:pt x="714223" y="0"/>
                </a:cubicBez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3" name="Google Shape;283;p40"/>
          <p:cNvSpPr/>
          <p:nvPr/>
        </p:nvSpPr>
        <p:spPr>
          <a:xfrm>
            <a:off x="2502930" y="1300784"/>
            <a:ext cx="4138140" cy="4256433"/>
          </a:xfrm>
          <a:custGeom>
            <a:avLst/>
            <a:gdLst/>
            <a:ahLst/>
            <a:cxnLst/>
            <a:rect l="l" t="t" r="r" b="b"/>
            <a:pathLst>
              <a:path w="5517520" h="5675244" extrusionOk="0">
                <a:moveTo>
                  <a:pt x="2758760" y="0"/>
                </a:moveTo>
                <a:cubicBezTo>
                  <a:pt x="3049518" y="0"/>
                  <a:pt x="3329953" y="44664"/>
                  <a:pt x="3593715" y="127574"/>
                </a:cubicBezTo>
                <a:lnTo>
                  <a:pt x="3722020" y="175033"/>
                </a:lnTo>
                <a:lnTo>
                  <a:pt x="3610382" y="224360"/>
                </a:lnTo>
                <a:cubicBezTo>
                  <a:pt x="3420396" y="328845"/>
                  <a:pt x="3295471" y="505792"/>
                  <a:pt x="3295471" y="706503"/>
                </a:cubicBezTo>
                <a:cubicBezTo>
                  <a:pt x="3295471" y="1027640"/>
                  <a:pt x="3615279" y="1287942"/>
                  <a:pt x="4009694" y="1287942"/>
                </a:cubicBezTo>
                <a:lnTo>
                  <a:pt x="5109194" y="1287942"/>
                </a:lnTo>
                <a:lnTo>
                  <a:pt x="5227678" y="1485043"/>
                </a:lnTo>
                <a:cubicBezTo>
                  <a:pt x="5357352" y="1726286"/>
                  <a:pt x="5453417" y="1988659"/>
                  <a:pt x="5509520" y="2265742"/>
                </a:cubicBezTo>
                <a:lnTo>
                  <a:pt x="5517520" y="2318715"/>
                </a:lnTo>
                <a:lnTo>
                  <a:pt x="4990357" y="2318715"/>
                </a:lnTo>
                <a:cubicBezTo>
                  <a:pt x="4595942" y="2318715"/>
                  <a:pt x="4276134" y="2579017"/>
                  <a:pt x="4276134" y="2900154"/>
                </a:cubicBezTo>
                <a:cubicBezTo>
                  <a:pt x="4276134" y="3221292"/>
                  <a:pt x="4595942" y="3481593"/>
                  <a:pt x="4990357" y="3481593"/>
                </a:cubicBezTo>
                <a:lnTo>
                  <a:pt x="5491178" y="3481593"/>
                </a:lnTo>
                <a:lnTo>
                  <a:pt x="5440332" y="3681444"/>
                </a:lnTo>
                <a:cubicBezTo>
                  <a:pt x="5412985" y="3770298"/>
                  <a:pt x="5381434" y="3857281"/>
                  <a:pt x="5345914" y="3942152"/>
                </a:cubicBezTo>
                <a:lnTo>
                  <a:pt x="5238943" y="4166568"/>
                </a:lnTo>
                <a:lnTo>
                  <a:pt x="4158776" y="4166568"/>
                </a:lnTo>
                <a:cubicBezTo>
                  <a:pt x="3764361" y="4166568"/>
                  <a:pt x="3444553" y="4426870"/>
                  <a:pt x="3444553" y="4748007"/>
                </a:cubicBezTo>
                <a:cubicBezTo>
                  <a:pt x="3444553" y="5029003"/>
                  <a:pt x="3689406" y="5263420"/>
                  <a:pt x="4014846" y="5317634"/>
                </a:cubicBezTo>
                <a:lnTo>
                  <a:pt x="4109155" y="5325374"/>
                </a:lnTo>
                <a:lnTo>
                  <a:pt x="4097127" y="5332758"/>
                </a:lnTo>
                <a:cubicBezTo>
                  <a:pt x="3699280" y="5551177"/>
                  <a:pt x="3243356" y="5675244"/>
                  <a:pt x="2758760" y="5675244"/>
                </a:cubicBezTo>
                <a:cubicBezTo>
                  <a:pt x="2274164" y="5675244"/>
                  <a:pt x="1818241" y="5551177"/>
                  <a:pt x="1420393" y="5332758"/>
                </a:cubicBezTo>
                <a:lnTo>
                  <a:pt x="1414999" y="5329446"/>
                </a:lnTo>
                <a:lnTo>
                  <a:pt x="1516108" y="5329446"/>
                </a:lnTo>
                <a:cubicBezTo>
                  <a:pt x="1910523" y="5329446"/>
                  <a:pt x="2230330" y="5069145"/>
                  <a:pt x="2230330" y="4748007"/>
                </a:cubicBezTo>
                <a:cubicBezTo>
                  <a:pt x="2230330" y="4426870"/>
                  <a:pt x="1910523" y="4166568"/>
                  <a:pt x="1516108" y="4166568"/>
                </a:cubicBezTo>
                <a:lnTo>
                  <a:pt x="278577" y="4166568"/>
                </a:lnTo>
                <a:lnTo>
                  <a:pt x="171606" y="3942152"/>
                </a:lnTo>
                <a:cubicBezTo>
                  <a:pt x="136086" y="3857281"/>
                  <a:pt x="104535" y="3770298"/>
                  <a:pt x="77188" y="3681444"/>
                </a:cubicBezTo>
                <a:lnTo>
                  <a:pt x="26342" y="3481593"/>
                </a:lnTo>
                <a:lnTo>
                  <a:pt x="484096" y="3481593"/>
                </a:lnTo>
                <a:cubicBezTo>
                  <a:pt x="878511" y="3481593"/>
                  <a:pt x="1198318" y="3221292"/>
                  <a:pt x="1198318" y="2900154"/>
                </a:cubicBezTo>
                <a:cubicBezTo>
                  <a:pt x="1198318" y="2579017"/>
                  <a:pt x="878511" y="2318715"/>
                  <a:pt x="484096" y="2318715"/>
                </a:cubicBezTo>
                <a:lnTo>
                  <a:pt x="0" y="2318715"/>
                </a:lnTo>
                <a:lnTo>
                  <a:pt x="8000" y="2265742"/>
                </a:lnTo>
                <a:cubicBezTo>
                  <a:pt x="64103" y="1988659"/>
                  <a:pt x="160168" y="1726286"/>
                  <a:pt x="289842" y="1485043"/>
                </a:cubicBezTo>
                <a:lnTo>
                  <a:pt x="408326" y="1287942"/>
                </a:lnTo>
                <a:lnTo>
                  <a:pt x="1516108" y="1287942"/>
                </a:lnTo>
                <a:cubicBezTo>
                  <a:pt x="1910523" y="1287942"/>
                  <a:pt x="2230330" y="1027640"/>
                  <a:pt x="2230330" y="706503"/>
                </a:cubicBezTo>
                <a:cubicBezTo>
                  <a:pt x="2230330" y="505792"/>
                  <a:pt x="2105406" y="328845"/>
                  <a:pt x="1915419" y="224360"/>
                </a:cubicBezTo>
                <a:lnTo>
                  <a:pt x="1800009" y="173365"/>
                </a:lnTo>
                <a:lnTo>
                  <a:pt x="1923805" y="127574"/>
                </a:lnTo>
                <a:cubicBezTo>
                  <a:pt x="2187567" y="44664"/>
                  <a:pt x="2468002" y="0"/>
                  <a:pt x="2758760" y="0"/>
                </a:cubicBezTo>
                <a:close/>
              </a:path>
            </a:pathLst>
          </a:custGeom>
          <a:no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4" name="Google Shape;284;p40"/>
          <p:cNvSpPr/>
          <p:nvPr/>
        </p:nvSpPr>
        <p:spPr>
          <a:xfrm>
            <a:off x="228601" y="1394581"/>
            <a:ext cx="3628293" cy="1125084"/>
          </a:xfrm>
          <a:custGeom>
            <a:avLst/>
            <a:gdLst/>
            <a:ahLst/>
            <a:cxnLst/>
            <a:rect l="l" t="t" r="r" b="b"/>
            <a:pathLst>
              <a:path w="4009163" h="1162878" extrusionOk="0">
                <a:moveTo>
                  <a:pt x="714223" y="0"/>
                </a:moveTo>
                <a:lnTo>
                  <a:pt x="3725262" y="0"/>
                </a:lnTo>
                <a:cubicBezTo>
                  <a:pt x="3823866" y="0"/>
                  <a:pt x="3917807" y="16269"/>
                  <a:pt x="4003253" y="45690"/>
                </a:cubicBezTo>
                <a:lnTo>
                  <a:pt x="4009163" y="48301"/>
                </a:lnTo>
                <a:lnTo>
                  <a:pt x="3874990" y="97930"/>
                </a:lnTo>
                <a:cubicBezTo>
                  <a:pt x="3371108" y="313318"/>
                  <a:pt x="2942388" y="673129"/>
                  <a:pt x="2639638" y="1126017"/>
                </a:cubicBezTo>
                <a:lnTo>
                  <a:pt x="2617480" y="1162878"/>
                </a:lnTo>
                <a:lnTo>
                  <a:pt x="714223" y="1162878"/>
                </a:lnTo>
                <a:cubicBezTo>
                  <a:pt x="319807" y="1162878"/>
                  <a:pt x="0" y="902576"/>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5" name="Google Shape;285;p40"/>
          <p:cNvSpPr/>
          <p:nvPr/>
        </p:nvSpPr>
        <p:spPr>
          <a:xfrm>
            <a:off x="5329575" y="1394582"/>
            <a:ext cx="3711965" cy="1130899"/>
          </a:xfrm>
          <a:custGeom>
            <a:avLst/>
            <a:gdLst/>
            <a:ahLst/>
            <a:cxnLst/>
            <a:rect l="l" t="t" r="r" b="b"/>
            <a:pathLst>
              <a:path w="4012935" h="1162878" extrusionOk="0">
                <a:moveTo>
                  <a:pt x="287674" y="0"/>
                </a:moveTo>
                <a:lnTo>
                  <a:pt x="3298712" y="0"/>
                </a:lnTo>
                <a:cubicBezTo>
                  <a:pt x="3693128" y="0"/>
                  <a:pt x="4012935" y="260302"/>
                  <a:pt x="4012935" y="581439"/>
                </a:cubicBezTo>
                <a:cubicBezTo>
                  <a:pt x="4012935" y="902576"/>
                  <a:pt x="3693128" y="1162878"/>
                  <a:pt x="3298712" y="1162878"/>
                </a:cubicBezTo>
                <a:lnTo>
                  <a:pt x="1387174" y="1162878"/>
                </a:lnTo>
                <a:lnTo>
                  <a:pt x="1365016" y="1126017"/>
                </a:lnTo>
                <a:cubicBezTo>
                  <a:pt x="1062267" y="673129"/>
                  <a:pt x="633546" y="313318"/>
                  <a:pt x="129664" y="97930"/>
                </a:cubicBezTo>
                <a:lnTo>
                  <a:pt x="0" y="49969"/>
                </a:lnTo>
                <a:lnTo>
                  <a:pt x="9683" y="45690"/>
                </a:lnTo>
                <a:cubicBezTo>
                  <a:pt x="95130" y="16269"/>
                  <a:pt x="189070" y="0"/>
                  <a:pt x="287674"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6" name="Google Shape;286;p40"/>
          <p:cNvSpPr/>
          <p:nvPr/>
        </p:nvSpPr>
        <p:spPr>
          <a:xfrm>
            <a:off x="72056" y="2914000"/>
            <a:ext cx="2450631" cy="1130899"/>
          </a:xfrm>
          <a:custGeom>
            <a:avLst/>
            <a:gdLst/>
            <a:ahLst/>
            <a:cxnLst/>
            <a:rect l="l" t="t" r="r" b="b"/>
            <a:pathLst>
              <a:path w="3267508" h="1162878" extrusionOk="0">
                <a:moveTo>
                  <a:pt x="714223" y="0"/>
                </a:moveTo>
                <a:lnTo>
                  <a:pt x="3241166" y="0"/>
                </a:lnTo>
                <a:lnTo>
                  <a:pt x="3206617" y="228777"/>
                </a:lnTo>
                <a:cubicBezTo>
                  <a:pt x="3197032" y="324169"/>
                  <a:pt x="3192121" y="420959"/>
                  <a:pt x="3192121" y="518907"/>
                </a:cubicBezTo>
                <a:cubicBezTo>
                  <a:pt x="3192121" y="714804"/>
                  <a:pt x="3211763" y="906065"/>
                  <a:pt x="3249166" y="1090787"/>
                </a:cubicBezTo>
                <a:lnTo>
                  <a:pt x="3267508"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7" name="Google Shape;287;p40"/>
          <p:cNvSpPr/>
          <p:nvPr/>
        </p:nvSpPr>
        <p:spPr>
          <a:xfrm>
            <a:off x="6677853" y="2914001"/>
            <a:ext cx="2361902" cy="1130899"/>
          </a:xfrm>
          <a:custGeom>
            <a:avLst/>
            <a:gdLst/>
            <a:ahLst/>
            <a:cxnLst/>
            <a:rect l="l" t="t" r="r" b="b"/>
            <a:pathLst>
              <a:path w="3224440" h="1162878" extrusionOk="0">
                <a:moveTo>
                  <a:pt x="26342" y="0"/>
                </a:moveTo>
                <a:lnTo>
                  <a:pt x="2510218" y="0"/>
                </a:lnTo>
                <a:cubicBezTo>
                  <a:pt x="2904633" y="0"/>
                  <a:pt x="3224440" y="260302"/>
                  <a:pt x="3224440" y="581439"/>
                </a:cubicBezTo>
                <a:cubicBezTo>
                  <a:pt x="3224440" y="902577"/>
                  <a:pt x="2904633" y="1162878"/>
                  <a:pt x="2510218" y="1162878"/>
                </a:cubicBezTo>
                <a:lnTo>
                  <a:pt x="0" y="1162878"/>
                </a:lnTo>
                <a:lnTo>
                  <a:pt x="18342" y="1090787"/>
                </a:lnTo>
                <a:cubicBezTo>
                  <a:pt x="55745" y="906065"/>
                  <a:pt x="75387" y="714804"/>
                  <a:pt x="75387" y="518907"/>
                </a:cubicBezTo>
                <a:cubicBezTo>
                  <a:pt x="75387" y="420959"/>
                  <a:pt x="70476" y="324169"/>
                  <a:pt x="60891" y="228777"/>
                </a:cubicBezTo>
                <a:lnTo>
                  <a:pt x="26342"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8" name="Google Shape;288;p40"/>
          <p:cNvSpPr/>
          <p:nvPr/>
        </p:nvSpPr>
        <p:spPr>
          <a:xfrm>
            <a:off x="228601" y="4318863"/>
            <a:ext cx="3334221" cy="1107641"/>
          </a:xfrm>
          <a:custGeom>
            <a:avLst/>
            <a:gdLst/>
            <a:ahLst/>
            <a:cxnLst/>
            <a:rect l="l" t="t" r="r" b="b"/>
            <a:pathLst>
              <a:path w="3624153" h="1162878" extrusionOk="0">
                <a:moveTo>
                  <a:pt x="714223" y="0"/>
                </a:moveTo>
                <a:lnTo>
                  <a:pt x="2487731" y="0"/>
                </a:lnTo>
                <a:lnTo>
                  <a:pt x="2498996" y="23633"/>
                </a:lnTo>
                <a:cubicBezTo>
                  <a:pt x="2715120" y="425705"/>
                  <a:pt x="3024603" y="769084"/>
                  <a:pt x="3398043" y="1024055"/>
                </a:cubicBezTo>
                <a:lnTo>
                  <a:pt x="3624153"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9" name="Google Shape;289;p40"/>
          <p:cNvSpPr/>
          <p:nvPr/>
        </p:nvSpPr>
        <p:spPr>
          <a:xfrm>
            <a:off x="5584796" y="4318864"/>
            <a:ext cx="3331333" cy="1107641"/>
          </a:xfrm>
          <a:custGeom>
            <a:avLst/>
            <a:gdLst/>
            <a:ahLst/>
            <a:cxnLst/>
            <a:rect l="l" t="t" r="r" b="b"/>
            <a:pathLst>
              <a:path w="3774882" h="1162878" extrusionOk="0">
                <a:moveTo>
                  <a:pt x="1129788" y="0"/>
                </a:moveTo>
                <a:lnTo>
                  <a:pt x="3060659" y="0"/>
                </a:lnTo>
                <a:cubicBezTo>
                  <a:pt x="3455075" y="0"/>
                  <a:pt x="3774882" y="260302"/>
                  <a:pt x="3774882" y="581439"/>
                </a:cubicBezTo>
                <a:cubicBezTo>
                  <a:pt x="3774882" y="902577"/>
                  <a:pt x="3455075" y="1162878"/>
                  <a:pt x="3060659" y="1162878"/>
                </a:cubicBezTo>
                <a:lnTo>
                  <a:pt x="49621" y="1162878"/>
                </a:lnTo>
                <a:lnTo>
                  <a:pt x="0" y="1158806"/>
                </a:lnTo>
                <a:lnTo>
                  <a:pt x="219476" y="1024055"/>
                </a:lnTo>
                <a:cubicBezTo>
                  <a:pt x="592916" y="769084"/>
                  <a:pt x="902400" y="425705"/>
                  <a:pt x="1118523" y="23633"/>
                </a:cubicBezTo>
                <a:lnTo>
                  <a:pt x="1129788"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90" name="Google Shape;290;p40"/>
          <p:cNvSpPr txBox="1"/>
          <p:nvPr/>
        </p:nvSpPr>
        <p:spPr>
          <a:xfrm>
            <a:off x="2903400" y="1604050"/>
            <a:ext cx="1297800" cy="920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a:solidFill>
                  <a:srgbClr val="000000"/>
                </a:solidFill>
                <a:latin typeface="Calibri"/>
                <a:ea typeface="Calibri"/>
                <a:cs typeface="Calibri"/>
                <a:sym typeface="Calibri"/>
              </a:rPr>
              <a:t>6</a:t>
            </a:r>
            <a:endParaRPr sz="33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GENDER</a:t>
            </a:r>
            <a:endParaRPr sz="1200" b="1" i="0" u="none" strike="noStrike" cap="none">
              <a:solidFill>
                <a:srgbClr val="000000"/>
              </a:solidFill>
              <a:latin typeface="Calibri"/>
              <a:ea typeface="Calibri"/>
              <a:cs typeface="Calibri"/>
              <a:sym typeface="Calibri"/>
            </a:endParaRPr>
          </a:p>
        </p:txBody>
      </p:sp>
      <p:sp>
        <p:nvSpPr>
          <p:cNvPr id="291" name="Google Shape;291;p40"/>
          <p:cNvSpPr txBox="1"/>
          <p:nvPr/>
        </p:nvSpPr>
        <p:spPr>
          <a:xfrm>
            <a:off x="2282775" y="29587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5</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Calibri"/>
                <a:ea typeface="Calibri"/>
                <a:cs typeface="Calibri"/>
                <a:sym typeface="Calibri"/>
              </a:rPr>
              <a:t>KNOWLEDGE PRODUCTS</a:t>
            </a:r>
            <a:endParaRPr sz="1200" b="1" i="0" u="none" strike="noStrike" cap="none" dirty="0">
              <a:solidFill>
                <a:srgbClr val="000000"/>
              </a:solidFill>
              <a:latin typeface="Calibri"/>
              <a:ea typeface="Calibri"/>
              <a:cs typeface="Calibri"/>
              <a:sym typeface="Calibri"/>
            </a:endParaRPr>
          </a:p>
        </p:txBody>
      </p:sp>
      <p:sp>
        <p:nvSpPr>
          <p:cNvPr id="292" name="Google Shape;292;p40"/>
          <p:cNvSpPr txBox="1"/>
          <p:nvPr/>
        </p:nvSpPr>
        <p:spPr>
          <a:xfrm>
            <a:off x="4878787" y="42712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3</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endParaRPr sz="1200" b="1"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ICT </a:t>
            </a:r>
            <a:endParaRPr sz="1200" b="0" i="0" u="none" strike="noStrike" cap="none" dirty="0">
              <a:solidFill>
                <a:srgbClr val="000000"/>
              </a:solidFill>
              <a:latin typeface="Calibri"/>
              <a:ea typeface="Calibri"/>
              <a:cs typeface="Calibri"/>
              <a:sym typeface="Calibri"/>
            </a:endParaRPr>
          </a:p>
        </p:txBody>
      </p:sp>
      <p:sp>
        <p:nvSpPr>
          <p:cNvPr id="293" name="Google Shape;293;p40"/>
          <p:cNvSpPr txBox="1"/>
          <p:nvPr/>
        </p:nvSpPr>
        <p:spPr>
          <a:xfrm>
            <a:off x="5534380" y="2883350"/>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2</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RISK INFORMATION</a:t>
            </a:r>
            <a:endParaRPr sz="1200" b="0" i="0" u="none" strike="noStrike" cap="none" dirty="0">
              <a:solidFill>
                <a:srgbClr val="000000"/>
              </a:solidFill>
              <a:latin typeface="Calibri"/>
              <a:ea typeface="Calibri"/>
              <a:cs typeface="Calibri"/>
              <a:sym typeface="Calibri"/>
            </a:endParaRPr>
          </a:p>
        </p:txBody>
      </p:sp>
      <p:sp>
        <p:nvSpPr>
          <p:cNvPr id="294" name="Google Shape;294;p40"/>
          <p:cNvSpPr txBox="1"/>
          <p:nvPr/>
        </p:nvSpPr>
        <p:spPr>
          <a:xfrm>
            <a:off x="6598957" y="1146980"/>
            <a:ext cx="2227215" cy="1088100"/>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US" sz="1100" dirty="0">
                <a:solidFill>
                  <a:schemeClr val="dk1"/>
                </a:solidFill>
                <a:ea typeface="Calibri"/>
                <a:cs typeface="Calibri"/>
                <a:sym typeface="Calibri"/>
              </a:rPr>
              <a:t>Tuvalu</a:t>
            </a:r>
            <a:r>
              <a:rPr lang="en-US" sz="1100" b="1" dirty="0">
                <a:solidFill>
                  <a:schemeClr val="dk1"/>
                </a:solidFill>
                <a:ea typeface="Calibri"/>
                <a:cs typeface="Calibri"/>
                <a:sym typeface="Calibri"/>
              </a:rPr>
              <a:t> </a:t>
            </a:r>
            <a:r>
              <a:rPr lang="en-US" sz="1100" dirty="0">
                <a:solidFill>
                  <a:schemeClr val="dk1"/>
                </a:solidFill>
                <a:ea typeface="Calibri"/>
                <a:cs typeface="Calibri"/>
                <a:sym typeface="Calibri"/>
              </a:rPr>
              <a:t>Strategic Plan approved and meteorological bil</a:t>
            </a:r>
            <a:r>
              <a:rPr lang="en-US" sz="1100" b="1" dirty="0">
                <a:solidFill>
                  <a:schemeClr val="dk1"/>
                </a:solidFill>
                <a:ea typeface="Calibri"/>
                <a:cs typeface="Calibri"/>
                <a:sym typeface="Calibri"/>
              </a:rPr>
              <a:t>l </a:t>
            </a:r>
            <a:r>
              <a:rPr lang="en-US" sz="1100" dirty="0">
                <a:solidFill>
                  <a:schemeClr val="dk1"/>
                </a:solidFill>
                <a:ea typeface="Calibri"/>
                <a:cs typeface="Calibri"/>
                <a:sym typeface="Calibri"/>
              </a:rPr>
              <a:t>finalized and ready for presentation to Parliament; Agreement signed with New Zealand Met Service for in-country Severe Weather Forecast and DRR project on forecasting and warning services for severe weather in 10 Pacific SIDS</a:t>
            </a:r>
          </a:p>
          <a:p>
            <a:pPr lvl="0">
              <a:buClr>
                <a:srgbClr val="000000"/>
              </a:buClr>
              <a:buSzPts val="1100"/>
            </a:pPr>
            <a:endParaRPr lang="en-US" sz="1400" dirty="0">
              <a:solidFill>
                <a:schemeClr val="dk1"/>
              </a:solidFill>
              <a:ea typeface="Calibri"/>
              <a:cs typeface="Calibri"/>
              <a:sym typeface="Calibri"/>
            </a:endParaRPr>
          </a:p>
        </p:txBody>
      </p:sp>
      <p:sp>
        <p:nvSpPr>
          <p:cNvPr id="295" name="Google Shape;295;p40"/>
          <p:cNvSpPr txBox="1"/>
          <p:nvPr/>
        </p:nvSpPr>
        <p:spPr>
          <a:xfrm>
            <a:off x="370502" y="4310105"/>
            <a:ext cx="2123556" cy="1030449"/>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200" dirty="0">
                <a:solidFill>
                  <a:schemeClr val="dk1"/>
                </a:solidFill>
                <a:ea typeface="Calibri"/>
                <a:cs typeface="Calibri"/>
                <a:sym typeface="Calibri"/>
              </a:rPr>
              <a:t>Consultations and workshops have been completed in RMI, Niue and Palau on community-based early warning services (CBEWS); </a:t>
            </a:r>
          </a:p>
        </p:txBody>
      </p:sp>
      <p:sp>
        <p:nvSpPr>
          <p:cNvPr id="296" name="Google Shape;296;p40"/>
          <p:cNvSpPr txBox="1"/>
          <p:nvPr/>
        </p:nvSpPr>
        <p:spPr>
          <a:xfrm>
            <a:off x="204309" y="2926392"/>
            <a:ext cx="2297400" cy="1089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40"/>
          <p:cNvSpPr txBox="1"/>
          <p:nvPr/>
        </p:nvSpPr>
        <p:spPr>
          <a:xfrm>
            <a:off x="426692" y="1659736"/>
            <a:ext cx="2272783" cy="1088100"/>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a:solidFill>
                  <a:schemeClr val="dk1"/>
                </a:solidFill>
                <a:ea typeface="Calibri"/>
                <a:cs typeface="Calibri"/>
                <a:sym typeface="Calibri"/>
              </a:rPr>
              <a:t>No activities were planned during the reporting period</a:t>
            </a:r>
          </a:p>
        </p:txBody>
      </p:sp>
      <p:sp>
        <p:nvSpPr>
          <p:cNvPr id="298" name="Google Shape;298;p40"/>
          <p:cNvSpPr txBox="1"/>
          <p:nvPr/>
        </p:nvSpPr>
        <p:spPr>
          <a:xfrm>
            <a:off x="6725289" y="4293056"/>
            <a:ext cx="2145128" cy="1030452"/>
          </a:xfrm>
          <a:prstGeom prst="rect">
            <a:avLst/>
          </a:prstGeom>
          <a:noFill/>
          <a:ln>
            <a:noFill/>
          </a:ln>
        </p:spPr>
        <p:txBody>
          <a:bodyPr spcFirstLastPara="1" wrap="square" lIns="91425" tIns="45700" rIns="91425" bIns="45700" anchor="t" anchorCtr="0">
            <a:noAutofit/>
          </a:bodyPr>
          <a:lstStyle/>
          <a:p>
            <a:pPr lvl="0">
              <a:buClr>
                <a:srgbClr val="000000"/>
              </a:buClr>
              <a:buSzPts val="1200"/>
            </a:pPr>
            <a:r>
              <a:rPr lang="en-US" sz="1400" dirty="0">
                <a:solidFill>
                  <a:srgbClr val="000000"/>
                </a:solidFill>
                <a:ea typeface="Calibri"/>
                <a:cs typeface="Calibri"/>
                <a:sym typeface="Calibri"/>
              </a:rPr>
              <a:t>Remote installation of the FFGS and IT training ongoing; website designs completed for Tuvalu, Kiribati and Nauru</a:t>
            </a:r>
          </a:p>
        </p:txBody>
      </p:sp>
      <p:sp>
        <p:nvSpPr>
          <p:cNvPr id="299" name="Google Shape;299;p40"/>
          <p:cNvSpPr txBox="1"/>
          <p:nvPr/>
        </p:nvSpPr>
        <p:spPr>
          <a:xfrm>
            <a:off x="6829663" y="2944307"/>
            <a:ext cx="1983282" cy="1314162"/>
          </a:xfrm>
          <a:prstGeom prst="rect">
            <a:avLst/>
          </a:prstGeom>
          <a:noFill/>
          <a:ln>
            <a:noFill/>
          </a:ln>
        </p:spPr>
        <p:txBody>
          <a:bodyPr spcFirstLastPara="1" wrap="square" lIns="91425" tIns="45700" rIns="91425" bIns="45700" anchor="t" anchorCtr="0">
            <a:noAutofit/>
          </a:bodyPr>
          <a:lstStyle/>
          <a:p>
            <a:pPr lvl="0">
              <a:buClr>
                <a:schemeClr val="dk1"/>
              </a:buClr>
              <a:buSzPts val="1150"/>
            </a:pPr>
            <a:r>
              <a:rPr lang="en-US" sz="1200" dirty="0">
                <a:solidFill>
                  <a:srgbClr val="000000"/>
                </a:solidFill>
                <a:ea typeface="Calibri"/>
                <a:cs typeface="Calibri"/>
                <a:sym typeface="Calibri"/>
              </a:rPr>
              <a:t>Hazard assessments in Tuvalu, Kiribati completed and data </a:t>
            </a:r>
            <a:r>
              <a:rPr lang="en-US" sz="1200" dirty="0" err="1">
                <a:solidFill>
                  <a:srgbClr val="000000"/>
                </a:solidFill>
                <a:ea typeface="Calibri"/>
                <a:cs typeface="Calibri"/>
                <a:sym typeface="Calibri"/>
              </a:rPr>
              <a:t>analysed</a:t>
            </a:r>
            <a:r>
              <a:rPr lang="en-US" sz="1200" dirty="0">
                <a:solidFill>
                  <a:srgbClr val="000000"/>
                </a:solidFill>
                <a:ea typeface="Calibri"/>
                <a:cs typeface="Calibri"/>
                <a:sym typeface="Calibri"/>
              </a:rPr>
              <a:t>; In PNG, issued 1</a:t>
            </a:r>
            <a:r>
              <a:rPr lang="en-US" sz="1200" baseline="30000" dirty="0">
                <a:solidFill>
                  <a:srgbClr val="000000"/>
                </a:solidFill>
                <a:ea typeface="Calibri"/>
                <a:cs typeface="Calibri"/>
                <a:sym typeface="Calibri"/>
              </a:rPr>
              <a:t>st</a:t>
            </a:r>
            <a:r>
              <a:rPr lang="en-US" sz="1200" dirty="0">
                <a:solidFill>
                  <a:srgbClr val="000000"/>
                </a:solidFill>
                <a:ea typeface="Calibri"/>
                <a:cs typeface="Calibri"/>
                <a:sym typeface="Calibri"/>
              </a:rPr>
              <a:t> seasonal forecast incorporating ACCESS-S</a:t>
            </a:r>
          </a:p>
        </p:txBody>
      </p:sp>
      <p:pic>
        <p:nvPicPr>
          <p:cNvPr id="300" name="Google Shape;300;p40"/>
          <p:cNvPicPr preferRelativeResize="0"/>
          <p:nvPr/>
        </p:nvPicPr>
        <p:blipFill rotWithShape="1">
          <a:blip r:embed="rId3">
            <a:alphaModFix/>
          </a:blip>
          <a:srcRect/>
          <a:stretch/>
        </p:blipFill>
        <p:spPr>
          <a:xfrm>
            <a:off x="7200884" y="5949280"/>
            <a:ext cx="1475241" cy="640084"/>
          </a:xfrm>
          <a:prstGeom prst="rect">
            <a:avLst/>
          </a:prstGeom>
          <a:noFill/>
          <a:ln>
            <a:noFill/>
          </a:ln>
        </p:spPr>
      </p:pic>
      <p:sp>
        <p:nvSpPr>
          <p:cNvPr id="301" name="Google Shape;301;p40"/>
          <p:cNvSpPr txBox="1"/>
          <p:nvPr/>
        </p:nvSpPr>
        <p:spPr>
          <a:xfrm>
            <a:off x="72056" y="274638"/>
            <a:ext cx="9072000" cy="11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dirty="0">
                <a:solidFill>
                  <a:schemeClr val="dk1"/>
                </a:solidFill>
                <a:latin typeface="Calibri"/>
                <a:ea typeface="Calibri"/>
                <a:cs typeface="Calibri"/>
                <a:sym typeface="Calibri"/>
              </a:rPr>
              <a:t>Progress by Output</a:t>
            </a:r>
            <a:endParaRPr sz="3600" b="0" i="0" u="none" strike="noStrike" cap="none" dirty="0">
              <a:solidFill>
                <a:schemeClr val="dk1"/>
              </a:solidFill>
              <a:latin typeface="Calibri"/>
              <a:ea typeface="Calibri"/>
              <a:cs typeface="Calibri"/>
              <a:sym typeface="Calibri"/>
            </a:endParaRPr>
          </a:p>
        </p:txBody>
      </p:sp>
      <p:sp>
        <p:nvSpPr>
          <p:cNvPr id="302" name="Google Shape;302;p40"/>
          <p:cNvSpPr txBox="1"/>
          <p:nvPr/>
        </p:nvSpPr>
        <p:spPr>
          <a:xfrm>
            <a:off x="4857675" y="1541750"/>
            <a:ext cx="15906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1</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SERVICE </a:t>
            </a:r>
            <a:br>
              <a:rPr lang="en-US" sz="1200" b="1" i="0" u="none" strike="noStrike" cap="none" dirty="0">
                <a:solidFill>
                  <a:schemeClr val="dk1"/>
                </a:solidFill>
                <a:latin typeface="Calibri"/>
                <a:ea typeface="Calibri"/>
                <a:cs typeface="Calibri"/>
                <a:sym typeface="Calibri"/>
              </a:rPr>
            </a:br>
            <a:r>
              <a:rPr lang="en-US" sz="1200" b="1" i="0" u="none" strike="noStrike" cap="none" dirty="0">
                <a:solidFill>
                  <a:schemeClr val="dk1"/>
                </a:solidFill>
                <a:latin typeface="Calibri"/>
                <a:ea typeface="Calibri"/>
                <a:cs typeface="Calibri"/>
                <a:sym typeface="Calibri"/>
              </a:rPr>
              <a:t>DELIVERY</a:t>
            </a:r>
            <a:endParaRPr sz="1200" b="0" i="0" u="none" strike="noStrike" cap="none" dirty="0">
              <a:solidFill>
                <a:srgbClr val="000000"/>
              </a:solidFill>
              <a:latin typeface="Calibri"/>
              <a:ea typeface="Calibri"/>
              <a:cs typeface="Calibri"/>
              <a:sym typeface="Calibri"/>
            </a:endParaRPr>
          </a:p>
        </p:txBody>
      </p:sp>
      <p:sp>
        <p:nvSpPr>
          <p:cNvPr id="303" name="Google Shape;303;p40"/>
          <p:cNvSpPr txBox="1"/>
          <p:nvPr/>
        </p:nvSpPr>
        <p:spPr>
          <a:xfrm>
            <a:off x="3014062" y="4301575"/>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4</a:t>
            </a:r>
            <a:endParaRPr sz="12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dirty="0">
                <a:solidFill>
                  <a:schemeClr val="dk1"/>
                </a:solidFill>
                <a:latin typeface="Calibri"/>
                <a:ea typeface="Calibri"/>
                <a:cs typeface="Calibri"/>
                <a:sym typeface="Calibri"/>
              </a:rPr>
              <a:t>PREPAREDNESS AND RESPONSE</a:t>
            </a:r>
            <a:endParaRPr sz="1100" b="0" i="0" u="none" strike="noStrike" cap="none" dirty="0">
              <a:solidFill>
                <a:srgbClr val="000000"/>
              </a:solidFill>
              <a:latin typeface="Calibri"/>
              <a:ea typeface="Calibri"/>
              <a:cs typeface="Calibri"/>
              <a:sym typeface="Calibri"/>
            </a:endParaRPr>
          </a:p>
        </p:txBody>
      </p:sp>
      <p:sp>
        <p:nvSpPr>
          <p:cNvPr id="304" name="Google Shape;304;p40"/>
          <p:cNvSpPr txBox="1"/>
          <p:nvPr/>
        </p:nvSpPr>
        <p:spPr>
          <a:xfrm>
            <a:off x="127333" y="2499440"/>
            <a:ext cx="2288518" cy="1215254"/>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200" dirty="0">
                <a:ea typeface="Calibri"/>
                <a:cs typeface="Calibri"/>
                <a:sym typeface="Calibri"/>
              </a:rPr>
              <a:t>In PNG, a set of selected WMO SEMDP products were produced to aid in the preparation of operational drought information; 6</a:t>
            </a:r>
            <a:r>
              <a:rPr lang="en-US" sz="1200" baseline="30000" dirty="0">
                <a:ea typeface="Calibri"/>
                <a:cs typeface="Calibri"/>
                <a:sym typeface="Calibri"/>
              </a:rPr>
              <a:t>th</a:t>
            </a:r>
            <a:r>
              <a:rPr lang="en-US" sz="1200" dirty="0">
                <a:ea typeface="Calibri"/>
                <a:cs typeface="Calibri"/>
                <a:sym typeface="Calibri"/>
              </a:rPr>
              <a:t> Pacific Islands Climate Outlook Forum (PICOF-6) held in April 2020   </a:t>
            </a:r>
          </a:p>
        </p:txBody>
      </p:sp>
      <p:sp>
        <p:nvSpPr>
          <p:cNvPr id="30" name="object 5">
            <a:extLst>
              <a:ext uri="{FF2B5EF4-FFF2-40B4-BE49-F238E27FC236}">
                <a16:creationId xmlns="" xmlns:a16="http://schemas.microsoft.com/office/drawing/2014/main" id="{215FED1E-5A6A-564F-8736-F139771D4BC7}"/>
              </a:ext>
            </a:extLst>
          </p:cNvPr>
          <p:cNvSpPr/>
          <p:nvPr/>
        </p:nvSpPr>
        <p:spPr>
          <a:xfrm>
            <a:off x="1761900" y="405472"/>
            <a:ext cx="1057500" cy="1105963"/>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91676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31" name="Picture 30" descr="A picture containing outdoor, snow, flying, people&#10;&#10;Description automatically generated">
            <a:extLst>
              <a:ext uri="{FF2B5EF4-FFF2-40B4-BE49-F238E27FC236}">
                <a16:creationId xmlns="" xmlns:a16="http://schemas.microsoft.com/office/drawing/2014/main" id="{3187DABF-04E3-432C-9CCD-E0AC4ED2F4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75" y="1193581"/>
            <a:ext cx="6516000" cy="4607565"/>
          </a:xfrm>
          <a:prstGeom prst="rect">
            <a:avLst/>
          </a:prstGeom>
        </p:spPr>
      </p:pic>
      <p:sp>
        <p:nvSpPr>
          <p:cNvPr id="61" name="object 3"/>
          <p:cNvSpPr/>
          <p:nvPr/>
        </p:nvSpPr>
        <p:spPr>
          <a:xfrm>
            <a:off x="395541" y="1161275"/>
            <a:ext cx="638175" cy="251460"/>
          </a:xfrm>
          <a:custGeom>
            <a:avLst/>
            <a:gdLst/>
            <a:ahLst/>
            <a:cxnLst/>
            <a:rect l="l" t="t" r="r" b="b"/>
            <a:pathLst>
              <a:path w="638175" h="251459">
                <a:moveTo>
                  <a:pt x="0" y="251472"/>
                </a:moveTo>
                <a:lnTo>
                  <a:pt x="637654" y="251472"/>
                </a:lnTo>
                <a:lnTo>
                  <a:pt x="637654" y="0"/>
                </a:lnTo>
                <a:lnTo>
                  <a:pt x="0" y="0"/>
                </a:lnTo>
                <a:lnTo>
                  <a:pt x="0" y="251472"/>
                </a:lnTo>
                <a:close/>
              </a:path>
            </a:pathLst>
          </a:custGeom>
          <a:solidFill>
            <a:srgbClr val="B50707"/>
          </a:solidFill>
        </p:spPr>
        <p:txBody>
          <a:bodyPr wrap="square" lIns="0" tIns="0" rIns="0" bIns="0" rtlCol="0"/>
          <a:lstStyle/>
          <a:p>
            <a:endParaRPr/>
          </a:p>
        </p:txBody>
      </p:sp>
      <p:sp>
        <p:nvSpPr>
          <p:cNvPr id="62" name="object 4"/>
          <p:cNvSpPr/>
          <p:nvPr/>
        </p:nvSpPr>
        <p:spPr>
          <a:xfrm>
            <a:off x="1033183" y="1161275"/>
            <a:ext cx="622935" cy="251460"/>
          </a:xfrm>
          <a:custGeom>
            <a:avLst/>
            <a:gdLst/>
            <a:ahLst/>
            <a:cxnLst/>
            <a:rect l="l" t="t" r="r" b="b"/>
            <a:pathLst>
              <a:path w="622935" h="251459">
                <a:moveTo>
                  <a:pt x="0" y="251472"/>
                </a:moveTo>
                <a:lnTo>
                  <a:pt x="622477" y="251472"/>
                </a:lnTo>
                <a:lnTo>
                  <a:pt x="622477" y="0"/>
                </a:lnTo>
                <a:lnTo>
                  <a:pt x="0" y="0"/>
                </a:lnTo>
                <a:lnTo>
                  <a:pt x="0" y="251472"/>
                </a:lnTo>
                <a:close/>
              </a:path>
            </a:pathLst>
          </a:custGeom>
          <a:solidFill>
            <a:srgbClr val="B50707"/>
          </a:solidFill>
        </p:spPr>
        <p:txBody>
          <a:bodyPr wrap="square" lIns="0" tIns="0" rIns="0" bIns="0" rtlCol="0"/>
          <a:lstStyle/>
          <a:p>
            <a:endParaRPr/>
          </a:p>
        </p:txBody>
      </p:sp>
      <p:sp>
        <p:nvSpPr>
          <p:cNvPr id="63" name="object 5"/>
          <p:cNvSpPr/>
          <p:nvPr/>
        </p:nvSpPr>
        <p:spPr>
          <a:xfrm>
            <a:off x="1655698"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30D0D"/>
          </a:solidFill>
        </p:spPr>
        <p:txBody>
          <a:bodyPr wrap="square" lIns="0" tIns="0" rIns="0" bIns="0" rtlCol="0"/>
          <a:lstStyle/>
          <a:p>
            <a:endParaRPr/>
          </a:p>
        </p:txBody>
      </p:sp>
      <p:sp>
        <p:nvSpPr>
          <p:cNvPr id="64" name="object 6"/>
          <p:cNvSpPr/>
          <p:nvPr/>
        </p:nvSpPr>
        <p:spPr>
          <a:xfrm>
            <a:off x="2285745"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F564D"/>
          </a:solidFill>
        </p:spPr>
        <p:txBody>
          <a:bodyPr wrap="square" lIns="0" tIns="0" rIns="0" bIns="0" rtlCol="0"/>
          <a:lstStyle/>
          <a:p>
            <a:endParaRPr/>
          </a:p>
        </p:txBody>
      </p:sp>
      <p:sp>
        <p:nvSpPr>
          <p:cNvPr id="65" name="object 7"/>
          <p:cNvSpPr txBox="1">
            <a:spLocks/>
          </p:cNvSpPr>
          <p:nvPr/>
        </p:nvSpPr>
        <p:spPr>
          <a:xfrm>
            <a:off x="474370" y="656939"/>
            <a:ext cx="8195259" cy="407034"/>
          </a:xfrm>
          <a:prstGeom prst="rect">
            <a:avLst/>
          </a:prstGeom>
        </p:spPr>
        <p:txBody>
          <a:bodyPr vert="horz" wrap="square" lIns="0" tIns="55195" rIns="0" bIns="0" rtlCol="0">
            <a:spAutoFit/>
          </a:bodyPr>
          <a:lstStyle>
            <a:lvl1pPr>
              <a:defRPr>
                <a:latin typeface="+mj-lt"/>
                <a:ea typeface="+mj-ea"/>
                <a:cs typeface="+mj-cs"/>
              </a:defRPr>
            </a:lvl1pPr>
          </a:lstStyle>
          <a:p>
            <a:pPr marL="12700"/>
            <a:r>
              <a:rPr lang="en-US" sz="2800" kern="0" spc="-20">
                <a:solidFill>
                  <a:sysClr val="windowText" lastClr="000000"/>
                </a:solidFill>
                <a:latin typeface="Arial"/>
                <a:cs typeface="Arial"/>
              </a:rPr>
              <a:t>Con</a:t>
            </a:r>
            <a:r>
              <a:rPr lang="en-US" sz="2800" kern="0" spc="-5">
                <a:solidFill>
                  <a:sysClr val="windowText" lastClr="000000"/>
                </a:solidFill>
                <a:latin typeface="Arial"/>
                <a:cs typeface="Arial"/>
              </a:rPr>
              <a:t>t</a:t>
            </a:r>
            <a:r>
              <a:rPr lang="en-US" sz="2800" kern="0" spc="-20">
                <a:solidFill>
                  <a:sysClr val="windowText" lastClr="000000"/>
                </a:solidFill>
                <a:latin typeface="Arial"/>
                <a:cs typeface="Arial"/>
              </a:rPr>
              <a:t>e</a:t>
            </a:r>
            <a:r>
              <a:rPr lang="en-US" sz="2800" kern="0" spc="-15">
                <a:solidFill>
                  <a:sysClr val="windowText" lastClr="000000"/>
                </a:solidFill>
                <a:latin typeface="Arial"/>
                <a:cs typeface="Arial"/>
              </a:rPr>
              <a:t>n</a:t>
            </a:r>
            <a:r>
              <a:rPr lang="en-US" sz="2800" kern="0" spc="-10">
                <a:solidFill>
                  <a:sysClr val="windowText" lastClr="000000"/>
                </a:solidFill>
                <a:latin typeface="Arial"/>
                <a:cs typeface="Arial"/>
              </a:rPr>
              <a:t>t</a:t>
            </a:r>
            <a:endParaRPr lang="en-US" sz="2800" kern="0">
              <a:solidFill>
                <a:sysClr val="windowText" lastClr="000000"/>
              </a:solidFill>
              <a:latin typeface="Arial"/>
              <a:cs typeface="Arial"/>
            </a:endParaRPr>
          </a:p>
        </p:txBody>
      </p:sp>
      <p:sp>
        <p:nvSpPr>
          <p:cNvPr id="66" name="object 8"/>
          <p:cNvSpPr/>
          <p:nvPr/>
        </p:nvSpPr>
        <p:spPr>
          <a:xfrm>
            <a:off x="251523" y="5446331"/>
            <a:ext cx="2448306" cy="1133703"/>
          </a:xfrm>
          <a:prstGeom prst="rect">
            <a:avLst/>
          </a:prstGeom>
          <a:blipFill>
            <a:blip r:embed="rId4" cstate="print"/>
            <a:stretch>
              <a:fillRect/>
            </a:stretch>
          </a:blipFill>
        </p:spPr>
        <p:txBody>
          <a:bodyPr wrap="square" lIns="0" tIns="0" rIns="0" bIns="0" rtlCol="0"/>
          <a:lstStyle/>
          <a:p>
            <a:endParaRPr/>
          </a:p>
        </p:txBody>
      </p:sp>
      <p:sp>
        <p:nvSpPr>
          <p:cNvPr id="67" name="object 9"/>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68" name="object 10"/>
          <p:cNvSpPr txBox="1"/>
          <p:nvPr/>
        </p:nvSpPr>
        <p:spPr>
          <a:xfrm>
            <a:off x="5486400" y="1317553"/>
            <a:ext cx="3287775" cy="3901068"/>
          </a:xfrm>
          <a:prstGeom prst="rect">
            <a:avLst/>
          </a:prstGeom>
        </p:spPr>
        <p:txBody>
          <a:bodyPr vert="horz" wrap="square" lIns="0" tIns="0" rIns="0" bIns="0" rtlCol="0">
            <a:spAutoFit/>
          </a:bodyPr>
          <a:lstStyle/>
          <a:p>
            <a:pPr marL="12700">
              <a:lnSpc>
                <a:spcPct val="100000"/>
              </a:lnSpc>
            </a:pPr>
            <a:r>
              <a:rPr sz="1800" b="1" dirty="0">
                <a:latin typeface="Arial"/>
                <a:cs typeface="Arial"/>
              </a:rPr>
              <a:t>F</a:t>
            </a:r>
            <a:r>
              <a:rPr sz="1800" b="1" spc="5" dirty="0">
                <a:latin typeface="Arial"/>
                <a:cs typeface="Arial"/>
              </a:rPr>
              <a:t>O</a:t>
            </a:r>
            <a:r>
              <a:rPr sz="1800" b="1" dirty="0">
                <a:latin typeface="Arial"/>
                <a:cs typeface="Arial"/>
              </a:rPr>
              <a:t>R</a:t>
            </a:r>
            <a:r>
              <a:rPr sz="1800" b="1" spc="-15" dirty="0">
                <a:latin typeface="Arial"/>
                <a:cs typeface="Arial"/>
              </a:rPr>
              <a:t> </a:t>
            </a:r>
            <a:r>
              <a:rPr sz="1800" b="1" dirty="0">
                <a:latin typeface="Arial"/>
                <a:cs typeface="Arial"/>
              </a:rPr>
              <a:t>E</a:t>
            </a:r>
            <a:r>
              <a:rPr sz="1800" b="1" spc="-55" dirty="0">
                <a:latin typeface="Arial"/>
                <a:cs typeface="Arial"/>
              </a:rPr>
              <a:t>A</a:t>
            </a:r>
            <a:r>
              <a:rPr sz="1800" b="1" dirty="0">
                <a:latin typeface="Arial"/>
                <a:cs typeface="Arial"/>
              </a:rPr>
              <a:t>CH</a:t>
            </a:r>
            <a:r>
              <a:rPr sz="1800" b="1" spc="50" dirty="0">
                <a:latin typeface="Arial"/>
                <a:cs typeface="Arial"/>
              </a:rPr>
              <a:t> </a:t>
            </a:r>
            <a:r>
              <a:rPr sz="1800" b="1" dirty="0">
                <a:latin typeface="Arial"/>
                <a:cs typeface="Arial"/>
              </a:rPr>
              <a:t>REGI</a:t>
            </a:r>
            <a:r>
              <a:rPr sz="1800" b="1" spc="5" dirty="0">
                <a:latin typeface="Arial"/>
                <a:cs typeface="Arial"/>
              </a:rPr>
              <a:t>O</a:t>
            </a:r>
            <a:r>
              <a:rPr sz="1800" b="1" dirty="0">
                <a:latin typeface="Arial"/>
                <a:cs typeface="Arial"/>
              </a:rPr>
              <a:t>N</a:t>
            </a:r>
            <a:r>
              <a:rPr lang="en-US" sz="1800" b="1" dirty="0">
                <a:latin typeface="Arial"/>
                <a:cs typeface="Arial"/>
              </a:rPr>
              <a:t>/COUNTRY:</a:t>
            </a:r>
            <a:endParaRPr sz="1800" dirty="0">
              <a:latin typeface="Arial"/>
              <a:cs typeface="Arial"/>
            </a:endParaRPr>
          </a:p>
          <a:p>
            <a:pPr>
              <a:lnSpc>
                <a:spcPct val="100000"/>
              </a:lnSpc>
              <a:spcBef>
                <a:spcPts val="34"/>
              </a:spcBef>
            </a:pPr>
            <a:endParaRPr sz="1850" dirty="0">
              <a:latin typeface="Times New Roman"/>
              <a:cs typeface="Times New Roman"/>
            </a:endParaRPr>
          </a:p>
          <a:p>
            <a:pPr marL="469900" marR="219710" indent="-342900">
              <a:lnSpc>
                <a:spcPct val="100000"/>
              </a:lnSpc>
              <a:buFont typeface="Arial"/>
              <a:buAutoNum type="arabicPeriod"/>
              <a:tabLst>
                <a:tab pos="469900" algn="l"/>
              </a:tabLst>
            </a:pPr>
            <a:r>
              <a:rPr sz="1800" b="1" dirty="0">
                <a:latin typeface="Arial"/>
                <a:cs typeface="Arial"/>
              </a:rPr>
              <a:t>O</a:t>
            </a:r>
            <a:r>
              <a:rPr sz="1800" b="1" spc="-40" dirty="0">
                <a:latin typeface="Arial"/>
                <a:cs typeface="Arial"/>
              </a:rPr>
              <a:t>v</a:t>
            </a:r>
            <a:r>
              <a:rPr sz="1800" b="1" dirty="0">
                <a:latin typeface="Arial"/>
                <a:cs typeface="Arial"/>
              </a:rPr>
              <a:t>er</a:t>
            </a:r>
            <a:r>
              <a:rPr sz="1800" b="1" spc="-30" dirty="0">
                <a:latin typeface="Arial"/>
                <a:cs typeface="Arial"/>
              </a:rPr>
              <a:t>v</a:t>
            </a:r>
            <a:r>
              <a:rPr sz="1800" b="1" dirty="0">
                <a:latin typeface="Arial"/>
                <a:cs typeface="Arial"/>
              </a:rPr>
              <a:t>iew</a:t>
            </a:r>
            <a:r>
              <a:rPr sz="1800" b="1" spc="45" dirty="0">
                <a:latin typeface="Arial"/>
                <a:cs typeface="Arial"/>
              </a:rPr>
              <a:t> </a:t>
            </a:r>
            <a:r>
              <a:rPr sz="1800" b="1" spc="5" dirty="0">
                <a:latin typeface="Arial"/>
                <a:cs typeface="Arial"/>
              </a:rPr>
              <a:t>o</a:t>
            </a:r>
            <a:r>
              <a:rPr sz="1800" b="1" dirty="0">
                <a:latin typeface="Arial"/>
                <a:cs typeface="Arial"/>
              </a:rPr>
              <a:t>f t</a:t>
            </a:r>
            <a:r>
              <a:rPr sz="1800" b="1" spc="5" dirty="0">
                <a:latin typeface="Arial"/>
                <a:cs typeface="Arial"/>
              </a:rPr>
              <a:t>h</a:t>
            </a:r>
            <a:r>
              <a:rPr sz="1800" b="1" dirty="0">
                <a:latin typeface="Arial"/>
                <a:cs typeface="Arial"/>
              </a:rPr>
              <a:t>e p</a:t>
            </a:r>
            <a:r>
              <a:rPr sz="1800" b="1" spc="5" dirty="0">
                <a:latin typeface="Arial"/>
                <a:cs typeface="Arial"/>
              </a:rPr>
              <a:t>o</a:t>
            </a:r>
            <a:r>
              <a:rPr sz="1800" b="1" dirty="0">
                <a:latin typeface="Arial"/>
                <a:cs typeface="Arial"/>
              </a:rPr>
              <a:t>rtfol</a:t>
            </a:r>
            <a:r>
              <a:rPr sz="1800" b="1" spc="5" dirty="0">
                <a:latin typeface="Arial"/>
                <a:cs typeface="Arial"/>
              </a:rPr>
              <a:t>i</a:t>
            </a:r>
            <a:r>
              <a:rPr sz="1800" b="1" dirty="0">
                <a:latin typeface="Arial"/>
                <a:cs typeface="Arial"/>
              </a:rPr>
              <a:t>o</a:t>
            </a:r>
            <a:r>
              <a:rPr sz="1800" b="1" spc="-20" dirty="0">
                <a:latin typeface="Arial"/>
                <a:cs typeface="Arial"/>
              </a:rPr>
              <a:t> </a:t>
            </a:r>
            <a:r>
              <a:rPr sz="1800" b="1" dirty="0">
                <a:latin typeface="Arial"/>
                <a:cs typeface="Arial"/>
              </a:rPr>
              <a:t>(cou</a:t>
            </a:r>
            <a:r>
              <a:rPr sz="1800" b="1" spc="5" dirty="0">
                <a:latin typeface="Arial"/>
                <a:cs typeface="Arial"/>
              </a:rPr>
              <a:t>n</a:t>
            </a:r>
            <a:r>
              <a:rPr sz="1800" b="1" dirty="0">
                <a:latin typeface="Arial"/>
                <a:cs typeface="Arial"/>
              </a:rPr>
              <a:t>try</a:t>
            </a:r>
            <a:r>
              <a:rPr sz="1800" b="1" spc="-10" dirty="0">
                <a:latin typeface="Arial"/>
                <a:cs typeface="Arial"/>
              </a:rPr>
              <a:t> </a:t>
            </a:r>
            <a:r>
              <a:rPr sz="1800" b="1" dirty="0">
                <a:latin typeface="Arial"/>
                <a:cs typeface="Arial"/>
              </a:rPr>
              <a:t>and r</a:t>
            </a:r>
            <a:r>
              <a:rPr sz="1800" b="1" spc="-10" dirty="0">
                <a:latin typeface="Arial"/>
                <a:cs typeface="Arial"/>
              </a:rPr>
              <a:t>e</a:t>
            </a:r>
            <a:r>
              <a:rPr sz="1800" b="1" dirty="0">
                <a:latin typeface="Arial"/>
                <a:cs typeface="Arial"/>
              </a:rPr>
              <a:t>g</a:t>
            </a:r>
            <a:r>
              <a:rPr sz="1800" b="1" spc="5" dirty="0">
                <a:latin typeface="Arial"/>
                <a:cs typeface="Arial"/>
              </a:rPr>
              <a:t>i</a:t>
            </a:r>
            <a:r>
              <a:rPr sz="1800" b="1" dirty="0">
                <a:latin typeface="Arial"/>
                <a:cs typeface="Arial"/>
              </a:rPr>
              <a:t>o</a:t>
            </a:r>
            <a:r>
              <a:rPr sz="1800" b="1" spc="5" dirty="0">
                <a:latin typeface="Arial"/>
                <a:cs typeface="Arial"/>
              </a:rPr>
              <a:t>n</a:t>
            </a:r>
            <a:r>
              <a:rPr sz="1800" b="1" dirty="0">
                <a:latin typeface="Arial"/>
                <a:cs typeface="Arial"/>
              </a:rPr>
              <a:t>al</a:t>
            </a:r>
            <a:r>
              <a:rPr sz="1800" b="1" spc="-10" dirty="0">
                <a:latin typeface="Arial"/>
                <a:cs typeface="Arial"/>
              </a:rPr>
              <a:t> </a:t>
            </a:r>
            <a:r>
              <a:rPr sz="1800" b="1" dirty="0">
                <a:latin typeface="Arial"/>
                <a:cs typeface="Arial"/>
              </a:rPr>
              <a:t>pro</a:t>
            </a:r>
            <a:r>
              <a:rPr sz="1800" b="1" spc="5" dirty="0">
                <a:latin typeface="Arial"/>
                <a:cs typeface="Arial"/>
              </a:rPr>
              <a:t>j</a:t>
            </a:r>
            <a:r>
              <a:rPr sz="1800" b="1" dirty="0">
                <a:latin typeface="Arial"/>
                <a:cs typeface="Arial"/>
              </a:rPr>
              <a:t>e</a:t>
            </a:r>
            <a:r>
              <a:rPr sz="1800" b="1" spc="-10" dirty="0">
                <a:latin typeface="Arial"/>
                <a:cs typeface="Arial"/>
              </a:rPr>
              <a:t>c</a:t>
            </a:r>
            <a:r>
              <a:rPr sz="1800" b="1" dirty="0">
                <a:latin typeface="Arial"/>
                <a:cs typeface="Arial"/>
              </a:rPr>
              <a:t>ts)</a:t>
            </a:r>
            <a:endParaRPr sz="1800" dirty="0">
              <a:latin typeface="Arial"/>
              <a:cs typeface="Arial"/>
            </a:endParaRPr>
          </a:p>
          <a:p>
            <a:pPr>
              <a:lnSpc>
                <a:spcPct val="100000"/>
              </a:lnSpc>
              <a:spcBef>
                <a:spcPts val="35"/>
              </a:spcBef>
              <a:buFont typeface="Arial"/>
              <a:buAutoNum type="arabicPeriod"/>
            </a:pPr>
            <a:endParaRPr sz="1850" dirty="0">
              <a:latin typeface="Times New Roman"/>
              <a:cs typeface="Times New Roman"/>
            </a:endParaRPr>
          </a:p>
          <a:p>
            <a:pPr marL="469900" marR="130810" indent="-342900">
              <a:lnSpc>
                <a:spcPct val="100000"/>
              </a:lnSpc>
              <a:buFont typeface="Arial"/>
              <a:buAutoNum type="arabicPeriod"/>
              <a:tabLst>
                <a:tab pos="469900" algn="l"/>
              </a:tabLst>
            </a:pPr>
            <a:r>
              <a:rPr sz="1800" b="1" dirty="0">
                <a:latin typeface="Arial"/>
                <a:cs typeface="Arial"/>
              </a:rPr>
              <a:t>Progr</a:t>
            </a:r>
            <a:r>
              <a:rPr sz="1800" b="1" spc="-10" dirty="0">
                <a:latin typeface="Arial"/>
                <a:cs typeface="Arial"/>
              </a:rPr>
              <a:t>e</a:t>
            </a:r>
            <a:r>
              <a:rPr sz="1800" b="1" dirty="0">
                <a:latin typeface="Arial"/>
                <a:cs typeface="Arial"/>
              </a:rPr>
              <a:t>ss</a:t>
            </a:r>
            <a:r>
              <a:rPr sz="1800" b="1" spc="5" dirty="0">
                <a:latin typeface="Arial"/>
                <a:cs typeface="Arial"/>
              </a:rPr>
              <a:t> </a:t>
            </a:r>
            <a:r>
              <a:rPr sz="1800" b="1" dirty="0">
                <a:latin typeface="Arial"/>
                <a:cs typeface="Arial"/>
              </a:rPr>
              <a:t>by</a:t>
            </a:r>
            <a:r>
              <a:rPr sz="1800" b="1" spc="-15" dirty="0">
                <a:latin typeface="Arial"/>
                <a:cs typeface="Arial"/>
              </a:rPr>
              <a:t> </a:t>
            </a:r>
            <a:r>
              <a:rPr sz="1800" b="1" spc="5" dirty="0">
                <a:latin typeface="Arial"/>
                <a:cs typeface="Arial"/>
              </a:rPr>
              <a:t>o</a:t>
            </a:r>
            <a:r>
              <a:rPr sz="1800" b="1" dirty="0">
                <a:latin typeface="Arial"/>
                <a:cs typeface="Arial"/>
              </a:rPr>
              <a:t>ut</a:t>
            </a:r>
            <a:r>
              <a:rPr sz="1800" b="1" spc="5" dirty="0">
                <a:latin typeface="Arial"/>
                <a:cs typeface="Arial"/>
              </a:rPr>
              <a:t>p</a:t>
            </a:r>
            <a:r>
              <a:rPr sz="1800" b="1" dirty="0">
                <a:latin typeface="Arial"/>
                <a:cs typeface="Arial"/>
              </a:rPr>
              <a:t>ut for r</a:t>
            </a:r>
            <a:r>
              <a:rPr sz="1800" b="1" spc="-10" dirty="0">
                <a:latin typeface="Arial"/>
                <a:cs typeface="Arial"/>
              </a:rPr>
              <a:t>e</a:t>
            </a:r>
            <a:r>
              <a:rPr sz="1800" b="1" dirty="0">
                <a:latin typeface="Arial"/>
                <a:cs typeface="Arial"/>
              </a:rPr>
              <a:t>p</a:t>
            </a:r>
            <a:r>
              <a:rPr sz="1800" b="1" spc="5" dirty="0">
                <a:latin typeface="Arial"/>
                <a:cs typeface="Arial"/>
              </a:rPr>
              <a:t>o</a:t>
            </a:r>
            <a:r>
              <a:rPr sz="1800" b="1" dirty="0">
                <a:latin typeface="Arial"/>
                <a:cs typeface="Arial"/>
              </a:rPr>
              <a:t>rting</a:t>
            </a:r>
            <a:r>
              <a:rPr sz="1800" b="1" spc="-5" dirty="0">
                <a:latin typeface="Arial"/>
                <a:cs typeface="Arial"/>
              </a:rPr>
              <a:t> </a:t>
            </a:r>
            <a:r>
              <a:rPr sz="1800" b="1" dirty="0">
                <a:latin typeface="Arial"/>
                <a:cs typeface="Arial"/>
              </a:rPr>
              <a:t>period</a:t>
            </a:r>
            <a:endParaRPr sz="1800" dirty="0">
              <a:latin typeface="Arial"/>
              <a:cs typeface="Arial"/>
            </a:endParaRPr>
          </a:p>
          <a:p>
            <a:pPr>
              <a:lnSpc>
                <a:spcPct val="100000"/>
              </a:lnSpc>
              <a:spcBef>
                <a:spcPts val="32"/>
              </a:spcBef>
              <a:buFont typeface="Arial"/>
              <a:buAutoNum type="arabicPeriod"/>
            </a:pPr>
            <a:endParaRPr sz="1850" dirty="0">
              <a:latin typeface="Times New Roman"/>
              <a:cs typeface="Times New Roman"/>
            </a:endParaRPr>
          </a:p>
          <a:p>
            <a:pPr marL="469900" indent="-342900">
              <a:lnSpc>
                <a:spcPts val="2135"/>
              </a:lnSpc>
              <a:buFont typeface="Arial"/>
              <a:buAutoNum type="arabicPeriod"/>
              <a:tabLst>
                <a:tab pos="469900" algn="l"/>
              </a:tabLst>
            </a:pPr>
            <a:r>
              <a:rPr sz="1800" b="1" dirty="0">
                <a:latin typeface="Arial"/>
                <a:cs typeface="Arial"/>
              </a:rPr>
              <a:t>Proje</a:t>
            </a:r>
            <a:r>
              <a:rPr sz="1800" b="1" spc="-10" dirty="0">
                <a:latin typeface="Arial"/>
                <a:cs typeface="Arial"/>
              </a:rPr>
              <a:t>c</a:t>
            </a:r>
            <a:r>
              <a:rPr sz="1800" b="1" dirty="0">
                <a:latin typeface="Arial"/>
                <a:cs typeface="Arial"/>
              </a:rPr>
              <a:t>t </a:t>
            </a:r>
            <a:r>
              <a:rPr sz="1800" b="1" spc="5" dirty="0">
                <a:latin typeface="Arial"/>
                <a:cs typeface="Arial"/>
              </a:rPr>
              <a:t>p</a:t>
            </a:r>
            <a:r>
              <a:rPr sz="1800" b="1" dirty="0">
                <a:latin typeface="Arial"/>
                <a:cs typeface="Arial"/>
              </a:rPr>
              <a:t>e</a:t>
            </a:r>
            <a:r>
              <a:rPr sz="1800" b="1" spc="-10" dirty="0">
                <a:latin typeface="Arial"/>
                <a:cs typeface="Arial"/>
              </a:rPr>
              <a:t>r</a:t>
            </a:r>
            <a:r>
              <a:rPr sz="1800" b="1" dirty="0">
                <a:latin typeface="Arial"/>
                <a:cs typeface="Arial"/>
              </a:rPr>
              <a:t>form</a:t>
            </a:r>
            <a:r>
              <a:rPr sz="1800" b="1" spc="-10" dirty="0">
                <a:latin typeface="Arial"/>
                <a:cs typeface="Arial"/>
              </a:rPr>
              <a:t>a</a:t>
            </a:r>
            <a:r>
              <a:rPr sz="1800" b="1" dirty="0">
                <a:latin typeface="Arial"/>
                <a:cs typeface="Arial"/>
              </a:rPr>
              <a:t>nce</a:t>
            </a:r>
            <a:endParaRPr sz="1800" dirty="0">
              <a:latin typeface="Arial"/>
              <a:cs typeface="Arial"/>
            </a:endParaRPr>
          </a:p>
          <a:p>
            <a:pPr marL="469900">
              <a:lnSpc>
                <a:spcPts val="2135"/>
              </a:lnSpc>
            </a:pPr>
            <a:r>
              <a:rPr sz="1800" b="1" spc="-10" dirty="0">
                <a:latin typeface="Arial"/>
                <a:cs typeface="Arial"/>
              </a:rPr>
              <a:t>s</a:t>
            </a:r>
            <a:r>
              <a:rPr sz="1800" b="1" dirty="0">
                <a:latin typeface="Arial"/>
                <a:cs typeface="Arial"/>
              </a:rPr>
              <a:t>t</a:t>
            </a:r>
            <a:r>
              <a:rPr sz="1800" b="1" spc="-10" dirty="0">
                <a:latin typeface="Arial"/>
                <a:cs typeface="Arial"/>
              </a:rPr>
              <a:t>a</a:t>
            </a:r>
            <a:r>
              <a:rPr sz="1800" b="1" dirty="0">
                <a:latin typeface="Arial"/>
                <a:cs typeface="Arial"/>
              </a:rPr>
              <a:t>tus</a:t>
            </a:r>
            <a:endParaRPr sz="1800" dirty="0">
              <a:latin typeface="Arial"/>
              <a:cs typeface="Arial"/>
            </a:endParaRPr>
          </a:p>
          <a:p>
            <a:pPr>
              <a:lnSpc>
                <a:spcPct val="100000"/>
              </a:lnSpc>
              <a:spcBef>
                <a:spcPts val="23"/>
              </a:spcBef>
            </a:pPr>
            <a:endParaRPr sz="1900" dirty="0">
              <a:latin typeface="Times New Roman"/>
              <a:cs typeface="Times New Roman"/>
            </a:endParaRPr>
          </a:p>
          <a:p>
            <a:pPr marL="469900" indent="-342900">
              <a:lnSpc>
                <a:spcPct val="100000"/>
              </a:lnSpc>
              <a:buFont typeface="Arial"/>
              <a:buAutoNum type="arabicPeriod" startAt="4"/>
              <a:tabLst>
                <a:tab pos="469900" algn="l"/>
              </a:tabLst>
            </a:pPr>
            <a:r>
              <a:rPr sz="1800" b="1" dirty="0">
                <a:latin typeface="Arial"/>
                <a:cs typeface="Arial"/>
              </a:rPr>
              <a:t>Proje</a:t>
            </a:r>
            <a:r>
              <a:rPr sz="1800" b="1" spc="-10" dirty="0">
                <a:latin typeface="Arial"/>
                <a:cs typeface="Arial"/>
              </a:rPr>
              <a:t>c</a:t>
            </a:r>
            <a:r>
              <a:rPr sz="1800" b="1" dirty="0">
                <a:latin typeface="Arial"/>
                <a:cs typeface="Arial"/>
              </a:rPr>
              <a:t>t risk</a:t>
            </a:r>
            <a:r>
              <a:rPr sz="1800" b="1" spc="-10" dirty="0">
                <a:latin typeface="Arial"/>
                <a:cs typeface="Arial"/>
              </a:rPr>
              <a:t> </a:t>
            </a:r>
            <a:r>
              <a:rPr sz="1800" b="1" dirty="0">
                <a:latin typeface="Arial"/>
                <a:cs typeface="Arial"/>
              </a:rPr>
              <a:t>st</a:t>
            </a:r>
            <a:r>
              <a:rPr sz="1800" b="1" spc="-10" dirty="0">
                <a:latin typeface="Arial"/>
                <a:cs typeface="Arial"/>
              </a:rPr>
              <a:t>a</a:t>
            </a:r>
            <a:r>
              <a:rPr sz="1800" b="1" dirty="0">
                <a:latin typeface="Arial"/>
                <a:cs typeface="Arial"/>
              </a:rPr>
              <a:t>tus</a:t>
            </a:r>
            <a:endParaRPr sz="1800" dirty="0">
              <a:latin typeface="Arial"/>
              <a:cs typeface="Arial"/>
            </a:endParaRPr>
          </a:p>
        </p:txBody>
      </p:sp>
    </p:spTree>
    <p:extLst>
      <p:ext uri="{BB962C8B-B14F-4D97-AF65-F5344CB8AC3E}">
        <p14:creationId xmlns:p14="http://schemas.microsoft.com/office/powerpoint/2010/main" val="1800636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31" name="object 2"/>
          <p:cNvSpPr txBox="1">
            <a:spLocks/>
          </p:cNvSpPr>
          <p:nvPr/>
        </p:nvSpPr>
        <p:spPr>
          <a:xfrm>
            <a:off x="769162" y="626080"/>
            <a:ext cx="8195259" cy="861774"/>
          </a:xfrm>
          <a:prstGeom prst="rect">
            <a:avLst/>
          </a:prstGeom>
        </p:spPr>
        <p:txBody>
          <a:bodyPr vert="horz" wrap="square" lIns="0" tIns="0" rIns="0" bIns="0" rtlCol="0">
            <a:spAutoFit/>
          </a:bodyPr>
          <a:lstStyle>
            <a:lvl1pPr>
              <a:defRPr>
                <a:latin typeface="+mj-lt"/>
                <a:ea typeface="+mj-ea"/>
                <a:cs typeface="+mj-cs"/>
              </a:defRPr>
            </a:lvl1pPr>
          </a:lstStyle>
          <a:p>
            <a:pPr marL="12700" algn="ctr"/>
            <a:r>
              <a:rPr lang="en-US" kern="0">
                <a:solidFill>
                  <a:sysClr val="windowText" lastClr="000000"/>
                </a:solidFill>
              </a:rPr>
              <a:t>Proje</a:t>
            </a:r>
            <a:r>
              <a:rPr lang="en-US" kern="0" spc="-20">
                <a:solidFill>
                  <a:sysClr val="windowText" lastClr="000000"/>
                </a:solidFill>
              </a:rPr>
              <a:t>c</a:t>
            </a:r>
            <a:r>
              <a:rPr lang="en-US" kern="0">
                <a:solidFill>
                  <a:sysClr val="windowText" lastClr="000000"/>
                </a:solidFill>
              </a:rPr>
              <a:t>t</a:t>
            </a:r>
            <a:r>
              <a:rPr lang="en-US" kern="0" spc="-15">
                <a:solidFill>
                  <a:sysClr val="windowText" lastClr="000000"/>
                </a:solidFill>
              </a:rPr>
              <a:t> </a:t>
            </a:r>
            <a:r>
              <a:rPr lang="en-US" kern="0">
                <a:solidFill>
                  <a:sysClr val="windowText" lastClr="000000"/>
                </a:solidFill>
              </a:rPr>
              <a:t>Perform</a:t>
            </a:r>
            <a:r>
              <a:rPr lang="en-US" kern="0" spc="-15">
                <a:solidFill>
                  <a:sysClr val="windowText" lastClr="000000"/>
                </a:solidFill>
              </a:rPr>
              <a:t>a</a:t>
            </a:r>
            <a:r>
              <a:rPr lang="en-US" kern="0">
                <a:solidFill>
                  <a:sysClr val="windowText" lastClr="000000"/>
                </a:solidFill>
              </a:rPr>
              <a:t>nce</a:t>
            </a:r>
            <a:br>
              <a:rPr lang="en-US" kern="0">
                <a:solidFill>
                  <a:sysClr val="windowText" lastClr="000000"/>
                </a:solidFill>
              </a:rPr>
            </a:br>
            <a:endParaRPr lang="en-US" sz="2400" kern="0" dirty="0">
              <a:solidFill>
                <a:sysClr val="windowText" lastClr="000000"/>
              </a:solidFill>
            </a:endParaRPr>
          </a:p>
        </p:txBody>
      </p:sp>
      <p:sp>
        <p:nvSpPr>
          <p:cNvPr id="32" name="object 3"/>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33" name="object 4"/>
          <p:cNvSpPr/>
          <p:nvPr/>
        </p:nvSpPr>
        <p:spPr>
          <a:xfrm>
            <a:off x="0" y="415055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34" name="object 5"/>
          <p:cNvSpPr/>
          <p:nvPr/>
        </p:nvSpPr>
        <p:spPr>
          <a:xfrm>
            <a:off x="0" y="488377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35" name="object 6"/>
          <p:cNvSpPr/>
          <p:nvPr/>
        </p:nvSpPr>
        <p:spPr>
          <a:xfrm>
            <a:off x="0" y="561355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36" name="object 7"/>
          <p:cNvSpPr/>
          <p:nvPr/>
        </p:nvSpPr>
        <p:spPr>
          <a:xfrm>
            <a:off x="7489190" y="6093300"/>
            <a:ext cx="1475231" cy="640079"/>
          </a:xfrm>
          <a:prstGeom prst="rect">
            <a:avLst/>
          </a:prstGeom>
          <a:blipFill>
            <a:blip r:embed="rId3" cstate="print"/>
            <a:stretch>
              <a:fillRect/>
            </a:stretch>
          </a:blipFill>
        </p:spPr>
        <p:txBody>
          <a:bodyPr wrap="square" lIns="0" tIns="0" rIns="0" bIns="0" rtlCol="0"/>
          <a:lstStyle/>
          <a:p>
            <a:endParaRPr/>
          </a:p>
        </p:txBody>
      </p:sp>
      <p:sp>
        <p:nvSpPr>
          <p:cNvPr id="37" name="object 11"/>
          <p:cNvSpPr txBox="1"/>
          <p:nvPr/>
        </p:nvSpPr>
        <p:spPr>
          <a:xfrm>
            <a:off x="1153979" y="3352800"/>
            <a:ext cx="7609021" cy="2754985"/>
          </a:xfrm>
          <a:prstGeom prst="rect">
            <a:avLst/>
          </a:prstGeom>
        </p:spPr>
        <p:txBody>
          <a:bodyPr vert="horz" wrap="square" lIns="0" tIns="0" rIns="0" bIns="0" rtlCol="0">
            <a:spAutoFit/>
          </a:bodyPr>
          <a:lstStyle/>
          <a:p>
            <a:r>
              <a:rPr lang="en-US" b="1" dirty="0"/>
              <a:t>Pacific Regional Project</a:t>
            </a:r>
          </a:p>
          <a:p>
            <a:endParaRPr lang="en-US" b="1" dirty="0"/>
          </a:p>
          <a:p>
            <a:pPr marL="400050" indent="-400050">
              <a:buAutoNum type="romanLcPeriod"/>
            </a:pPr>
            <a:r>
              <a:rPr lang="en-US" dirty="0"/>
              <a:t>The rate of expenditure is on track with a total expenditure of USD 1,857,466 (74%) from the CREWS Contribution. </a:t>
            </a:r>
          </a:p>
          <a:p>
            <a:pPr marL="400050" indent="-400050">
              <a:buAutoNum type="romanLcPeriod"/>
            </a:pPr>
            <a:endParaRPr lang="en-US" dirty="0"/>
          </a:p>
          <a:p>
            <a:pPr marL="400050" indent="-400050">
              <a:buAutoNum type="romanLcPeriod"/>
            </a:pPr>
            <a:r>
              <a:rPr lang="en-US" dirty="0"/>
              <a:t>Overall, project delivery has progressed according to plans with some delays. These delays are a direct result of the international travel bans and national restrictions on movement and gathering of people. </a:t>
            </a:r>
          </a:p>
          <a:p>
            <a:endParaRPr lang="en-US" sz="2000" spc="-5" dirty="0">
              <a:latin typeface="Calibri"/>
              <a:cs typeface="Calibri"/>
            </a:endParaRPr>
          </a:p>
          <a:p>
            <a:pPr marL="413384" indent="-400685">
              <a:lnSpc>
                <a:spcPts val="1675"/>
              </a:lnSpc>
              <a:buFont typeface="Calibri"/>
              <a:buAutoNum type="romanLcPeriod"/>
              <a:tabLst>
                <a:tab pos="414020" algn="l"/>
              </a:tabLst>
            </a:pPr>
            <a:r>
              <a:rPr sz="2000" spc="-5" dirty="0">
                <a:latin typeface="Calibri"/>
                <a:cs typeface="Calibri"/>
              </a:rPr>
              <a:t>Th</a:t>
            </a:r>
            <a:r>
              <a:rPr sz="2000" dirty="0">
                <a:latin typeface="Calibri"/>
                <a:cs typeface="Calibri"/>
              </a:rPr>
              <a:t>e </a:t>
            </a:r>
            <a:r>
              <a:rPr sz="2000" spc="-5" dirty="0">
                <a:latin typeface="Calibri"/>
                <a:cs typeface="Calibri"/>
              </a:rPr>
              <a:t>pr</a:t>
            </a:r>
            <a:r>
              <a:rPr sz="2000" dirty="0">
                <a:latin typeface="Calibri"/>
                <a:cs typeface="Calibri"/>
              </a:rPr>
              <a:t>o</a:t>
            </a:r>
            <a:r>
              <a:rPr sz="2000" spc="-5" dirty="0">
                <a:latin typeface="Calibri"/>
                <a:cs typeface="Calibri"/>
              </a:rPr>
              <a:t>je</a:t>
            </a:r>
            <a:r>
              <a:rPr sz="2000" spc="-10" dirty="0">
                <a:latin typeface="Calibri"/>
                <a:cs typeface="Calibri"/>
              </a:rPr>
              <a:t>c</a:t>
            </a:r>
            <a:r>
              <a:rPr sz="2000" dirty="0">
                <a:latin typeface="Calibri"/>
                <a:cs typeface="Calibri"/>
              </a:rPr>
              <a:t>t re</a:t>
            </a:r>
            <a:r>
              <a:rPr sz="2000" spc="-10" dirty="0">
                <a:latin typeface="Calibri"/>
                <a:cs typeface="Calibri"/>
              </a:rPr>
              <a:t>m</a:t>
            </a:r>
            <a:r>
              <a:rPr sz="2000" dirty="0">
                <a:latin typeface="Calibri"/>
                <a:cs typeface="Calibri"/>
              </a:rPr>
              <a:t>ai</a:t>
            </a:r>
            <a:r>
              <a:rPr sz="2000" spc="-5" dirty="0">
                <a:latin typeface="Calibri"/>
                <a:cs typeface="Calibri"/>
              </a:rPr>
              <a:t>n</a:t>
            </a:r>
            <a:r>
              <a:rPr sz="2000" dirty="0">
                <a:latin typeface="Calibri"/>
                <a:cs typeface="Calibri"/>
              </a:rPr>
              <a:t>s </a:t>
            </a:r>
            <a:r>
              <a:rPr sz="2000" spc="-5" dirty="0">
                <a:latin typeface="Calibri"/>
                <a:cs typeface="Calibri"/>
              </a:rPr>
              <a:t>str</a:t>
            </a:r>
            <a:r>
              <a:rPr sz="2000" dirty="0">
                <a:latin typeface="Calibri"/>
                <a:cs typeface="Calibri"/>
              </a:rPr>
              <a:t>o</a:t>
            </a:r>
            <a:r>
              <a:rPr sz="2000" spc="-10" dirty="0">
                <a:latin typeface="Calibri"/>
                <a:cs typeface="Calibri"/>
              </a:rPr>
              <a:t>n</a:t>
            </a:r>
            <a:r>
              <a:rPr sz="2000" dirty="0">
                <a:latin typeface="Calibri"/>
                <a:cs typeface="Calibri"/>
              </a:rPr>
              <a:t>gly</a:t>
            </a:r>
            <a:r>
              <a:rPr sz="2000" spc="-5" dirty="0">
                <a:latin typeface="Calibri"/>
                <a:cs typeface="Calibri"/>
              </a:rPr>
              <a:t> </a:t>
            </a:r>
            <a:r>
              <a:rPr sz="2000" dirty="0">
                <a:latin typeface="Calibri"/>
                <a:cs typeface="Calibri"/>
              </a:rPr>
              <a:t>alig</a:t>
            </a:r>
            <a:r>
              <a:rPr sz="2000" spc="-5" dirty="0">
                <a:latin typeface="Calibri"/>
                <a:cs typeface="Calibri"/>
              </a:rPr>
              <a:t>n</a:t>
            </a:r>
            <a:r>
              <a:rPr sz="2000" dirty="0">
                <a:latin typeface="Calibri"/>
                <a:cs typeface="Calibri"/>
              </a:rPr>
              <a:t>ed</a:t>
            </a:r>
            <a:r>
              <a:rPr sz="2000" spc="5" dirty="0">
                <a:latin typeface="Calibri"/>
                <a:cs typeface="Calibri"/>
              </a:rPr>
              <a:t> </a:t>
            </a:r>
            <a:r>
              <a:rPr sz="2000" dirty="0">
                <a:latin typeface="Calibri"/>
                <a:cs typeface="Calibri"/>
              </a:rPr>
              <a:t>to </a:t>
            </a:r>
            <a:r>
              <a:rPr sz="2000" spc="-10" dirty="0">
                <a:latin typeface="Calibri"/>
                <a:cs typeface="Calibri"/>
              </a:rPr>
              <a:t>th</a:t>
            </a:r>
            <a:r>
              <a:rPr sz="2000" dirty="0">
                <a:latin typeface="Calibri"/>
                <a:cs typeface="Calibri"/>
              </a:rPr>
              <a:t>e</a:t>
            </a:r>
            <a:r>
              <a:rPr sz="2000" spc="15" dirty="0">
                <a:latin typeface="Calibri"/>
                <a:cs typeface="Calibri"/>
              </a:rPr>
              <a:t> </a:t>
            </a:r>
            <a:r>
              <a:rPr sz="2000" spc="-5" dirty="0">
                <a:latin typeface="Calibri"/>
                <a:cs typeface="Calibri"/>
              </a:rPr>
              <a:t>obje</a:t>
            </a:r>
            <a:r>
              <a:rPr sz="2000" spc="-10" dirty="0">
                <a:latin typeface="Calibri"/>
                <a:cs typeface="Calibri"/>
              </a:rPr>
              <a:t>c</a:t>
            </a:r>
            <a:r>
              <a:rPr sz="2000" dirty="0">
                <a:latin typeface="Calibri"/>
                <a:cs typeface="Calibri"/>
              </a:rPr>
              <a:t>tives</a:t>
            </a:r>
            <a:r>
              <a:rPr sz="1400" dirty="0">
                <a:latin typeface="Calibri"/>
                <a:cs typeface="Calibri"/>
              </a:rPr>
              <a:t>.</a:t>
            </a:r>
          </a:p>
        </p:txBody>
      </p:sp>
      <p:sp>
        <p:nvSpPr>
          <p:cNvPr id="38" name="object 5">
            <a:extLst>
              <a:ext uri="{FF2B5EF4-FFF2-40B4-BE49-F238E27FC236}">
                <a16:creationId xmlns="" xmlns:a16="http://schemas.microsoft.com/office/drawing/2014/main" id="{068630B2-BE81-F34B-99B9-A77C5D2BD326}"/>
              </a:ext>
            </a:extLst>
          </p:cNvPr>
          <p:cNvSpPr/>
          <p:nvPr/>
        </p:nvSpPr>
        <p:spPr>
          <a:xfrm>
            <a:off x="1600200" y="405472"/>
            <a:ext cx="1057500" cy="1105963"/>
          </a:xfrm>
          <a:prstGeom prst="rect">
            <a:avLst/>
          </a:prstGeom>
          <a:blipFill>
            <a:blip r:embed="rId4" cstate="print"/>
            <a:stretch>
              <a:fillRect/>
            </a:stretch>
          </a:blipFill>
        </p:spPr>
        <p:txBody>
          <a:bodyPr wrap="square" lIns="0" tIns="0" rIns="0" bIns="0" rtlCol="0"/>
          <a:lstStyle/>
          <a:p>
            <a:endParaRPr/>
          </a:p>
        </p:txBody>
      </p:sp>
      <p:pic>
        <p:nvPicPr>
          <p:cNvPr id="39" name="Picture 38">
            <a:extLst>
              <a:ext uri="{FF2B5EF4-FFF2-40B4-BE49-F238E27FC236}">
                <a16:creationId xmlns="" xmlns:a16="http://schemas.microsoft.com/office/drawing/2014/main" id="{80BF7E45-6E20-439C-BA32-06A68931676E}"/>
              </a:ext>
            </a:extLst>
          </p:cNvPr>
          <p:cNvPicPr>
            <a:picLocks noChangeAspect="1"/>
          </p:cNvPicPr>
          <p:nvPr/>
        </p:nvPicPr>
        <p:blipFill>
          <a:blip r:embed="rId5"/>
          <a:stretch>
            <a:fillRect/>
          </a:stretch>
        </p:blipFill>
        <p:spPr>
          <a:xfrm>
            <a:off x="1066800" y="1548142"/>
            <a:ext cx="7502207" cy="1739392"/>
          </a:xfrm>
          <a:prstGeom prst="rect">
            <a:avLst/>
          </a:prstGeom>
          <a:ln w="12700">
            <a:noFill/>
          </a:ln>
        </p:spPr>
      </p:pic>
    </p:spTree>
    <p:extLst>
      <p:ext uri="{BB962C8B-B14F-4D97-AF65-F5344CB8AC3E}">
        <p14:creationId xmlns:p14="http://schemas.microsoft.com/office/powerpoint/2010/main" val="4073451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11" name="Title 1"/>
          <p:cNvSpPr txBox="1">
            <a:spLocks/>
          </p:cNvSpPr>
          <p:nvPr/>
        </p:nvSpPr>
        <p:spPr>
          <a:xfrm>
            <a:off x="2733900" y="748255"/>
            <a:ext cx="3886200" cy="461665"/>
          </a:xfrm>
          <a:prstGeom prst="rect">
            <a:avLst/>
          </a:prstGeom>
        </p:spPr>
        <p:txBody>
          <a:bodyPr/>
          <a:lstStyle>
            <a:lvl1pPr>
              <a:defRPr>
                <a:latin typeface="+mj-lt"/>
                <a:ea typeface="+mj-ea"/>
                <a:cs typeface="+mj-cs"/>
              </a:defRPr>
            </a:lvl1pPr>
          </a:lstStyle>
          <a:p>
            <a:pPr algn="ctr"/>
            <a:r>
              <a:rPr lang="en-US" sz="3000" kern="0">
                <a:solidFill>
                  <a:sysClr val="windowText" lastClr="000000"/>
                </a:solidFill>
              </a:rPr>
              <a:t>Project Performance in PNG</a:t>
            </a:r>
            <a:endParaRPr lang="en-US" sz="3000" kern="0" dirty="0">
              <a:solidFill>
                <a:sysClr val="windowText" lastClr="000000"/>
              </a:solidFill>
            </a:endParaRPr>
          </a:p>
        </p:txBody>
      </p:sp>
      <p:sp>
        <p:nvSpPr>
          <p:cNvPr id="12" name="Text Placeholder 2"/>
          <p:cNvSpPr txBox="1">
            <a:spLocks/>
          </p:cNvSpPr>
          <p:nvPr/>
        </p:nvSpPr>
        <p:spPr>
          <a:xfrm>
            <a:off x="970545" y="2545886"/>
            <a:ext cx="7030455" cy="2462213"/>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00050" indent="-400050">
              <a:buFontTx/>
              <a:buAutoNum type="romanLcPeriod"/>
            </a:pPr>
            <a:r>
              <a:rPr lang="en-US" sz="2000" kern="0">
                <a:solidFill>
                  <a:sysClr val="windowText" lastClr="000000"/>
                </a:solidFill>
              </a:rPr>
              <a:t>Rate of expenditure – Disbursement rate is at 29% or US$ 478,000 of the approved total of US$ 1,650,000 funding. </a:t>
            </a:r>
          </a:p>
          <a:p>
            <a:pPr marL="400050" indent="-400050">
              <a:buFontTx/>
              <a:buAutoNum type="romanLcPeriod"/>
            </a:pPr>
            <a:endParaRPr lang="en-US" sz="2000" kern="0">
              <a:solidFill>
                <a:sysClr val="windowText" lastClr="000000"/>
              </a:solidFill>
            </a:endParaRPr>
          </a:p>
          <a:p>
            <a:pPr marL="400050" indent="-400050">
              <a:buFontTx/>
              <a:buAutoNum type="romanLcPeriod"/>
            </a:pPr>
            <a:r>
              <a:rPr lang="en-US" sz="2000" kern="0">
                <a:solidFill>
                  <a:sysClr val="windowText" lastClr="000000"/>
                </a:solidFill>
              </a:rPr>
              <a:t>Rate of delivery – With 2 full-time staff and engagement of specialized experts from BoM and PNGNWS, rate of delivery is on track. </a:t>
            </a:r>
          </a:p>
          <a:p>
            <a:pPr marL="400050" indent="-400050">
              <a:buFontTx/>
              <a:buAutoNum type="romanLcPeriod"/>
            </a:pPr>
            <a:endParaRPr lang="en-US" sz="2000" kern="0">
              <a:solidFill>
                <a:sysClr val="windowText" lastClr="000000"/>
              </a:solidFill>
            </a:endParaRPr>
          </a:p>
          <a:p>
            <a:pPr marL="400050" indent="-400050">
              <a:buFontTx/>
              <a:buAutoNum type="romanLcPeriod"/>
            </a:pPr>
            <a:r>
              <a:rPr lang="en-US" sz="2000" kern="0">
                <a:solidFill>
                  <a:sysClr val="windowText" lastClr="000000"/>
                </a:solidFill>
              </a:rPr>
              <a:t>The project remains strongly aligned to the CREWS objectives.</a:t>
            </a:r>
            <a:endParaRPr lang="en-US" sz="2000" kern="0" dirty="0">
              <a:solidFill>
                <a:sysClr val="windowText" lastClr="000000"/>
              </a:solidFill>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object 5">
            <a:extLst>
              <a:ext uri="{FF2B5EF4-FFF2-40B4-BE49-F238E27FC236}">
                <a16:creationId xmlns="" xmlns:a16="http://schemas.microsoft.com/office/drawing/2014/main" id="{E8099AB3-F45C-9545-AC62-750E144A13B7}"/>
              </a:ext>
            </a:extLst>
          </p:cNvPr>
          <p:cNvSpPr/>
          <p:nvPr/>
        </p:nvSpPr>
        <p:spPr>
          <a:xfrm>
            <a:off x="1676400" y="656939"/>
            <a:ext cx="1057500" cy="1105963"/>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58559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6" name="object 2"/>
          <p:cNvSpPr txBox="1"/>
          <p:nvPr/>
        </p:nvSpPr>
        <p:spPr>
          <a:xfrm>
            <a:off x="609600" y="1158712"/>
            <a:ext cx="8042859" cy="4431983"/>
          </a:xfrm>
          <a:prstGeom prst="rect">
            <a:avLst/>
          </a:prstGeom>
        </p:spPr>
        <p:txBody>
          <a:bodyPr vert="horz" wrap="square" lIns="0" tIns="0" rIns="0" bIns="0" rtlCol="0">
            <a:spAutoFit/>
          </a:bodyPr>
          <a:lstStyle/>
          <a:p>
            <a:pPr marL="12700"/>
            <a:r>
              <a:rPr b="1" spc="-15" dirty="0">
                <a:latin typeface="Calibri"/>
                <a:cs typeface="Calibri"/>
              </a:rPr>
              <a:t>Pac</a:t>
            </a:r>
            <a:r>
              <a:rPr b="1" dirty="0">
                <a:latin typeface="Calibri"/>
                <a:cs typeface="Calibri"/>
              </a:rPr>
              <a:t>i</a:t>
            </a:r>
            <a:r>
              <a:rPr b="1" spc="-5" dirty="0">
                <a:latin typeface="Calibri"/>
                <a:cs typeface="Calibri"/>
              </a:rPr>
              <a:t>fi</a:t>
            </a:r>
            <a:r>
              <a:rPr b="1" dirty="0">
                <a:latin typeface="Calibri"/>
                <a:cs typeface="Calibri"/>
              </a:rPr>
              <a:t>c</a:t>
            </a:r>
            <a:r>
              <a:rPr b="1" spc="-10" dirty="0">
                <a:latin typeface="Calibri"/>
                <a:cs typeface="Calibri"/>
              </a:rPr>
              <a:t> </a:t>
            </a:r>
            <a:r>
              <a:rPr b="1" spc="-25" dirty="0">
                <a:latin typeface="Calibri"/>
                <a:cs typeface="Calibri"/>
              </a:rPr>
              <a:t>R</a:t>
            </a:r>
            <a:r>
              <a:rPr b="1" dirty="0">
                <a:latin typeface="Calibri"/>
                <a:cs typeface="Calibri"/>
              </a:rPr>
              <a:t>e</a:t>
            </a:r>
            <a:r>
              <a:rPr b="1" spc="-15" dirty="0">
                <a:latin typeface="Calibri"/>
                <a:cs typeface="Calibri"/>
              </a:rPr>
              <a:t>gio</a:t>
            </a:r>
            <a:r>
              <a:rPr b="1" spc="-5" dirty="0">
                <a:latin typeface="Calibri"/>
                <a:cs typeface="Calibri"/>
              </a:rPr>
              <a:t>n</a:t>
            </a:r>
            <a:r>
              <a:rPr b="1" spc="-10" dirty="0">
                <a:latin typeface="Calibri"/>
                <a:cs typeface="Calibri"/>
              </a:rPr>
              <a:t>al:</a:t>
            </a:r>
            <a:r>
              <a:rPr lang="en-US" dirty="0"/>
              <a:t> The overall risk is low, nevertheless, the current COVID-19 pandemic is increasing the risk for delays in project implementation to medium/high. </a:t>
            </a:r>
          </a:p>
          <a:p>
            <a:pPr marL="12700"/>
            <a:endParaRPr b="1" dirty="0">
              <a:latin typeface="Calibri"/>
              <a:cs typeface="Calibri"/>
            </a:endParaRPr>
          </a:p>
          <a:p>
            <a:pPr marL="285750" indent="-285750">
              <a:buFont typeface="Wingdings" pitchFamily="2" charset="2"/>
              <a:buChar char="q"/>
            </a:pPr>
            <a:r>
              <a:rPr lang="en-US" b="1" dirty="0"/>
              <a:t>Mitigation:</a:t>
            </a:r>
            <a:r>
              <a:rPr lang="en-US" dirty="0"/>
              <a:t> </a:t>
            </a:r>
          </a:p>
          <a:p>
            <a:pPr marL="400050" indent="-400050">
              <a:buAutoNum type="romanLcParenBoth"/>
            </a:pPr>
            <a:r>
              <a:rPr lang="en-US" dirty="0"/>
              <a:t>close cooperation and regular consultations with the implementing partners SPC, SPREP, </a:t>
            </a:r>
            <a:r>
              <a:rPr lang="en-US" dirty="0" err="1"/>
              <a:t>MetService</a:t>
            </a:r>
            <a:r>
              <a:rPr lang="en-US" dirty="0"/>
              <a:t> New Zealand, HRC and ADPC, and coordination and regular consultations between the beneficiary NMHSs and WMO</a:t>
            </a:r>
          </a:p>
          <a:p>
            <a:endParaRPr lang="en-US" dirty="0"/>
          </a:p>
          <a:p>
            <a:pPr marL="400050" indent="-400050">
              <a:buAutoNum type="romanLcParenBoth"/>
            </a:pPr>
            <a:r>
              <a:rPr lang="en-US" dirty="0"/>
              <a:t>WMO together with partners are continuing the dialogue remotely and identify alternative solutions where appropriate.</a:t>
            </a:r>
          </a:p>
          <a:p>
            <a:endParaRPr dirty="0">
              <a:latin typeface="Times New Roman"/>
              <a:cs typeface="Times New Roman"/>
            </a:endParaRPr>
          </a:p>
          <a:p>
            <a:pPr marL="12700">
              <a:lnSpc>
                <a:spcPct val="100000"/>
              </a:lnSpc>
            </a:pPr>
            <a:r>
              <a:rPr b="1" spc="-5" dirty="0">
                <a:latin typeface="Calibri"/>
                <a:cs typeface="Calibri"/>
              </a:rPr>
              <a:t>PN</a:t>
            </a:r>
            <a:r>
              <a:rPr b="1" spc="5" dirty="0">
                <a:latin typeface="Calibri"/>
                <a:cs typeface="Calibri"/>
              </a:rPr>
              <a:t>G</a:t>
            </a:r>
            <a:r>
              <a:rPr b="1" spc="-5" dirty="0">
                <a:latin typeface="Calibri"/>
                <a:cs typeface="Calibri"/>
              </a:rPr>
              <a:t>:</a:t>
            </a:r>
            <a:r>
              <a:rPr lang="en-GB" b="1" spc="-5" dirty="0">
                <a:latin typeface="Calibri"/>
                <a:cs typeface="Calibri"/>
              </a:rPr>
              <a:t> Medium/Moderate</a:t>
            </a:r>
          </a:p>
          <a:p>
            <a:pPr marL="12700">
              <a:lnSpc>
                <a:spcPct val="100000"/>
              </a:lnSpc>
            </a:pPr>
            <a:endParaRPr lang="en-GB" b="1" spc="-5" dirty="0">
              <a:latin typeface="Calibri"/>
              <a:cs typeface="Calibri"/>
            </a:endParaRPr>
          </a:p>
          <a:p>
            <a:pPr marL="298450" indent="-285750">
              <a:lnSpc>
                <a:spcPct val="100000"/>
              </a:lnSpc>
              <a:buFont typeface="Wingdings" panose="05000000000000000000" pitchFamily="2" charset="2"/>
              <a:buChar char="q"/>
            </a:pPr>
            <a:r>
              <a:rPr lang="en-GB" b="1" spc="-5" dirty="0">
                <a:latin typeface="Calibri"/>
                <a:cs typeface="Calibri"/>
              </a:rPr>
              <a:t>Mitigation:</a:t>
            </a:r>
          </a:p>
          <a:p>
            <a:pPr marL="412750" indent="-400050">
              <a:lnSpc>
                <a:spcPct val="100000"/>
              </a:lnSpc>
              <a:buAutoNum type="romanLcParenBoth"/>
            </a:pPr>
            <a:r>
              <a:rPr lang="en-GB" spc="-5" dirty="0" smtClean="0">
                <a:latin typeface="Calibri"/>
                <a:cs typeface="Calibri"/>
              </a:rPr>
              <a:t>Support </a:t>
            </a:r>
            <a:r>
              <a:rPr lang="en-GB" spc="-5" dirty="0">
                <a:latin typeface="Calibri"/>
                <a:cs typeface="Calibri"/>
              </a:rPr>
              <a:t>received from BoM and the Government of Australia through the PNG Capacity Development project</a:t>
            </a:r>
            <a:endParaRPr dirty="0">
              <a:latin typeface="Calibri"/>
              <a:cs typeface="Calibri"/>
            </a:endParaRPr>
          </a:p>
        </p:txBody>
      </p:sp>
      <p:sp>
        <p:nvSpPr>
          <p:cNvPr id="7" name="object 3"/>
          <p:cNvSpPr/>
          <p:nvPr/>
        </p:nvSpPr>
        <p:spPr>
          <a:xfrm>
            <a:off x="0" y="3932999"/>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8" name="object 4"/>
          <p:cNvSpPr/>
          <p:nvPr/>
        </p:nvSpPr>
        <p:spPr>
          <a:xfrm>
            <a:off x="0" y="466617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9" name="object 5"/>
          <p:cNvSpPr/>
          <p:nvPr/>
        </p:nvSpPr>
        <p:spPr>
          <a:xfrm>
            <a:off x="0" y="53960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10" name="object 6"/>
          <p:cNvSpPr txBox="1">
            <a:spLocks/>
          </p:cNvSpPr>
          <p:nvPr/>
        </p:nvSpPr>
        <p:spPr>
          <a:xfrm>
            <a:off x="457200" y="381000"/>
            <a:ext cx="8195259" cy="487313"/>
          </a:xfrm>
          <a:prstGeom prst="rect">
            <a:avLst/>
          </a:prstGeom>
        </p:spPr>
        <p:txBody>
          <a:bodyPr vert="horz" wrap="square" lIns="0" tIns="0" rIns="0" bIns="0" rtlCol="0">
            <a:spAutoFit/>
          </a:bodyPr>
          <a:lstStyle>
            <a:lvl1pPr>
              <a:defRPr>
                <a:latin typeface="+mj-lt"/>
                <a:ea typeface="+mj-ea"/>
                <a:cs typeface="+mj-cs"/>
              </a:defRPr>
            </a:lvl1pPr>
          </a:lstStyle>
          <a:p>
            <a:pPr marL="12700" algn="ctr">
              <a:lnSpc>
                <a:spcPts val="3810"/>
              </a:lnSpc>
            </a:pPr>
            <a:r>
              <a:rPr lang="en-US" kern="0">
                <a:solidFill>
                  <a:sysClr val="windowText" lastClr="000000"/>
                </a:solidFill>
              </a:rPr>
              <a:t>Risk</a:t>
            </a:r>
            <a:r>
              <a:rPr lang="en-US" kern="0" spc="-25">
                <a:solidFill>
                  <a:sysClr val="windowText" lastClr="000000"/>
                </a:solidFill>
              </a:rPr>
              <a:t> </a:t>
            </a:r>
            <a:r>
              <a:rPr lang="en-US" kern="0">
                <a:solidFill>
                  <a:sysClr val="windowText" lastClr="000000"/>
                </a:solidFill>
              </a:rPr>
              <a:t>Status</a:t>
            </a:r>
            <a:endParaRPr lang="en-US" kern="0" dirty="0">
              <a:solidFill>
                <a:sysClr val="windowText" lastClr="000000"/>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863" y="5638800"/>
            <a:ext cx="14700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bject 5">
            <a:extLst>
              <a:ext uri="{FF2B5EF4-FFF2-40B4-BE49-F238E27FC236}">
                <a16:creationId xmlns="" xmlns:a16="http://schemas.microsoft.com/office/drawing/2014/main" id="{89BA34EC-EB58-D840-A3A6-07CF8B0DE37A}"/>
              </a:ext>
            </a:extLst>
          </p:cNvPr>
          <p:cNvSpPr/>
          <p:nvPr/>
        </p:nvSpPr>
        <p:spPr>
          <a:xfrm>
            <a:off x="2286000" y="166671"/>
            <a:ext cx="1057500" cy="77771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16401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30" name="object 2"/>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31" name="object 3"/>
          <p:cNvSpPr/>
          <p:nvPr/>
        </p:nvSpPr>
        <p:spPr>
          <a:xfrm>
            <a:off x="0" y="538725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32" name="object 4"/>
          <p:cNvSpPr/>
          <p:nvPr/>
        </p:nvSpPr>
        <p:spPr>
          <a:xfrm>
            <a:off x="7489190" y="5957277"/>
            <a:ext cx="1475231" cy="640080"/>
          </a:xfrm>
          <a:prstGeom prst="rect">
            <a:avLst/>
          </a:prstGeom>
          <a:blipFill>
            <a:blip r:embed="rId3" cstate="print"/>
            <a:stretch>
              <a:fillRect/>
            </a:stretch>
          </a:blipFill>
        </p:spPr>
        <p:txBody>
          <a:bodyPr wrap="square" lIns="0" tIns="0" rIns="0" bIns="0" rtlCol="0"/>
          <a:lstStyle/>
          <a:p>
            <a:endParaRPr/>
          </a:p>
        </p:txBody>
      </p:sp>
      <p:sp>
        <p:nvSpPr>
          <p:cNvPr id="33" name="object 6"/>
          <p:cNvSpPr/>
          <p:nvPr/>
        </p:nvSpPr>
        <p:spPr>
          <a:xfrm>
            <a:off x="395541" y="1161275"/>
            <a:ext cx="638175" cy="251460"/>
          </a:xfrm>
          <a:custGeom>
            <a:avLst/>
            <a:gdLst/>
            <a:ahLst/>
            <a:cxnLst/>
            <a:rect l="l" t="t" r="r" b="b"/>
            <a:pathLst>
              <a:path w="638175" h="251459">
                <a:moveTo>
                  <a:pt x="0" y="251472"/>
                </a:moveTo>
                <a:lnTo>
                  <a:pt x="637654" y="251472"/>
                </a:lnTo>
                <a:lnTo>
                  <a:pt x="637654" y="0"/>
                </a:lnTo>
                <a:lnTo>
                  <a:pt x="0" y="0"/>
                </a:lnTo>
                <a:lnTo>
                  <a:pt x="0" y="251472"/>
                </a:lnTo>
                <a:close/>
              </a:path>
            </a:pathLst>
          </a:custGeom>
          <a:solidFill>
            <a:srgbClr val="B50707"/>
          </a:solidFill>
        </p:spPr>
        <p:txBody>
          <a:bodyPr wrap="square" lIns="0" tIns="0" rIns="0" bIns="0" rtlCol="0"/>
          <a:lstStyle/>
          <a:p>
            <a:endParaRPr/>
          </a:p>
        </p:txBody>
      </p:sp>
      <p:sp>
        <p:nvSpPr>
          <p:cNvPr id="34" name="object 7"/>
          <p:cNvSpPr/>
          <p:nvPr/>
        </p:nvSpPr>
        <p:spPr>
          <a:xfrm>
            <a:off x="1033183" y="1161275"/>
            <a:ext cx="622935" cy="251460"/>
          </a:xfrm>
          <a:custGeom>
            <a:avLst/>
            <a:gdLst/>
            <a:ahLst/>
            <a:cxnLst/>
            <a:rect l="l" t="t" r="r" b="b"/>
            <a:pathLst>
              <a:path w="622935" h="251459">
                <a:moveTo>
                  <a:pt x="0" y="251472"/>
                </a:moveTo>
                <a:lnTo>
                  <a:pt x="622477" y="251472"/>
                </a:lnTo>
                <a:lnTo>
                  <a:pt x="622477" y="0"/>
                </a:lnTo>
                <a:lnTo>
                  <a:pt x="0" y="0"/>
                </a:lnTo>
                <a:lnTo>
                  <a:pt x="0" y="251472"/>
                </a:lnTo>
                <a:close/>
              </a:path>
            </a:pathLst>
          </a:custGeom>
          <a:solidFill>
            <a:srgbClr val="B50707"/>
          </a:solidFill>
        </p:spPr>
        <p:txBody>
          <a:bodyPr wrap="square" lIns="0" tIns="0" rIns="0" bIns="0" rtlCol="0"/>
          <a:lstStyle/>
          <a:p>
            <a:endParaRPr/>
          </a:p>
        </p:txBody>
      </p:sp>
      <p:sp>
        <p:nvSpPr>
          <p:cNvPr id="35" name="object 8"/>
          <p:cNvSpPr/>
          <p:nvPr/>
        </p:nvSpPr>
        <p:spPr>
          <a:xfrm>
            <a:off x="1655698"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30D0D"/>
          </a:solidFill>
        </p:spPr>
        <p:txBody>
          <a:bodyPr wrap="square" lIns="0" tIns="0" rIns="0" bIns="0" rtlCol="0"/>
          <a:lstStyle/>
          <a:p>
            <a:endParaRPr/>
          </a:p>
        </p:txBody>
      </p:sp>
      <p:sp>
        <p:nvSpPr>
          <p:cNvPr id="36" name="object 9"/>
          <p:cNvSpPr/>
          <p:nvPr/>
        </p:nvSpPr>
        <p:spPr>
          <a:xfrm>
            <a:off x="2285745"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F564D"/>
          </a:solidFill>
        </p:spPr>
        <p:txBody>
          <a:bodyPr wrap="square" lIns="0" tIns="0" rIns="0" bIns="0" rtlCol="0"/>
          <a:lstStyle/>
          <a:p>
            <a:endParaRPr/>
          </a:p>
        </p:txBody>
      </p:sp>
      <p:sp>
        <p:nvSpPr>
          <p:cNvPr id="37" name="object 10"/>
          <p:cNvSpPr txBox="1"/>
          <p:nvPr/>
        </p:nvSpPr>
        <p:spPr>
          <a:xfrm>
            <a:off x="474370" y="712134"/>
            <a:ext cx="2075180" cy="430887"/>
          </a:xfrm>
          <a:prstGeom prst="rect">
            <a:avLst/>
          </a:prstGeom>
        </p:spPr>
        <p:txBody>
          <a:bodyPr vert="horz" wrap="square" lIns="0" tIns="0" rIns="0" bIns="0" rtlCol="0">
            <a:spAutoFit/>
          </a:bodyPr>
          <a:lstStyle/>
          <a:p>
            <a:pPr marL="12700">
              <a:lnSpc>
                <a:spcPct val="100000"/>
              </a:lnSpc>
            </a:pPr>
            <a:r>
              <a:rPr lang="en-US" sz="2800" spc="-20" dirty="0">
                <a:latin typeface="Arial"/>
                <a:cs typeface="Arial"/>
              </a:rPr>
              <a:t>Afghanistan</a:t>
            </a:r>
            <a:endParaRPr sz="2800" dirty="0">
              <a:latin typeface="Arial"/>
              <a:cs typeface="Arial"/>
            </a:endParaRPr>
          </a:p>
        </p:txBody>
      </p:sp>
      <p:sp>
        <p:nvSpPr>
          <p:cNvPr id="38" name="object 12"/>
          <p:cNvSpPr txBox="1">
            <a:spLocks/>
          </p:cNvSpPr>
          <p:nvPr/>
        </p:nvSpPr>
        <p:spPr>
          <a:xfrm>
            <a:off x="1655698" y="656939"/>
            <a:ext cx="7013931" cy="486621"/>
          </a:xfrm>
          <a:prstGeom prst="rect">
            <a:avLst/>
          </a:prstGeom>
        </p:spPr>
        <p:txBody>
          <a:bodyPr vert="horz" wrap="square" lIns="0" tIns="55195" rIns="0" bIns="0" rtlCol="0">
            <a:spAutoFit/>
          </a:bodyPr>
          <a:lstStyle>
            <a:lvl1pPr>
              <a:defRPr>
                <a:latin typeface="+mj-lt"/>
                <a:ea typeface="+mj-ea"/>
                <a:cs typeface="+mj-cs"/>
              </a:defRPr>
            </a:lvl1pPr>
          </a:lstStyle>
          <a:p>
            <a:pPr marL="5048885"/>
            <a:r>
              <a:rPr lang="en-US" sz="2800" kern="0" spc="-10">
                <a:solidFill>
                  <a:sysClr val="windowText" lastClr="000000"/>
                </a:solidFill>
                <a:latin typeface="Arial"/>
                <a:cs typeface="Arial"/>
              </a:rPr>
              <a:t>Leveraging</a:t>
            </a:r>
            <a:endParaRPr lang="en-US" sz="2800" kern="0" dirty="0">
              <a:solidFill>
                <a:sysClr val="windowText" lastClr="000000"/>
              </a:solidFill>
              <a:latin typeface="Arial"/>
              <a:cs typeface="Arial"/>
            </a:endParaRPr>
          </a:p>
        </p:txBody>
      </p:sp>
      <p:graphicFrame>
        <p:nvGraphicFramePr>
          <p:cNvPr id="39" name="object 11"/>
          <p:cNvGraphicFramePr>
            <a:graphicFrameLocks noGrp="1"/>
          </p:cNvGraphicFramePr>
          <p:nvPr>
            <p:extLst>
              <p:ext uri="{D42A27DB-BD31-4B8C-83A1-F6EECF244321}">
                <p14:modId xmlns:p14="http://schemas.microsoft.com/office/powerpoint/2010/main" val="1343246715"/>
              </p:ext>
            </p:extLst>
          </p:nvPr>
        </p:nvGraphicFramePr>
        <p:xfrm>
          <a:off x="3352800" y="1465618"/>
          <a:ext cx="5259194" cy="3921633"/>
        </p:xfrm>
        <a:graphic>
          <a:graphicData uri="http://schemas.openxmlformats.org/drawingml/2006/table">
            <a:tbl>
              <a:tblPr firstRow="1" bandRow="1">
                <a:tableStyleId>{2D5ABB26-0587-4C30-8999-92F81FD0307C}</a:tableStyleId>
              </a:tblPr>
              <a:tblGrid>
                <a:gridCol w="1447800">
                  <a:extLst>
                    <a:ext uri="{9D8B030D-6E8A-4147-A177-3AD203B41FA5}">
                      <a16:colId xmlns="" xmlns:a16="http://schemas.microsoft.com/office/drawing/2014/main" val="20000"/>
                    </a:ext>
                  </a:extLst>
                </a:gridCol>
                <a:gridCol w="1023096">
                  <a:extLst>
                    <a:ext uri="{9D8B030D-6E8A-4147-A177-3AD203B41FA5}">
                      <a16:colId xmlns="" xmlns:a16="http://schemas.microsoft.com/office/drawing/2014/main" val="20001"/>
                    </a:ext>
                  </a:extLst>
                </a:gridCol>
                <a:gridCol w="1394150">
                  <a:extLst>
                    <a:ext uri="{9D8B030D-6E8A-4147-A177-3AD203B41FA5}">
                      <a16:colId xmlns="" xmlns:a16="http://schemas.microsoft.com/office/drawing/2014/main" val="20002"/>
                    </a:ext>
                  </a:extLst>
                </a:gridCol>
                <a:gridCol w="1394148">
                  <a:extLst>
                    <a:ext uri="{9D8B030D-6E8A-4147-A177-3AD203B41FA5}">
                      <a16:colId xmlns="" xmlns:a16="http://schemas.microsoft.com/office/drawing/2014/main" val="20003"/>
                    </a:ext>
                  </a:extLst>
                </a:gridCol>
              </a:tblGrid>
              <a:tr h="553593">
                <a:tc>
                  <a:txBody>
                    <a:bodyPr/>
                    <a:lstStyle/>
                    <a:p>
                      <a:pPr marL="68580">
                        <a:lnSpc>
                          <a:spcPct val="100000"/>
                        </a:lnSpc>
                      </a:pPr>
                      <a:r>
                        <a:rPr sz="1400" b="1" spc="-5" dirty="0">
                          <a:solidFill>
                            <a:srgbClr val="FFFFFF"/>
                          </a:solidFill>
                          <a:latin typeface="Calibri"/>
                          <a:cs typeface="Calibri"/>
                        </a:rPr>
                        <a:t>Pro</a:t>
                      </a:r>
                      <a:r>
                        <a:rPr sz="1400" b="1" dirty="0">
                          <a:solidFill>
                            <a:srgbClr val="FFFFFF"/>
                          </a:solidFill>
                          <a:latin typeface="Calibri"/>
                          <a:cs typeface="Calibri"/>
                        </a:rPr>
                        <a:t>j</a:t>
                      </a:r>
                      <a:r>
                        <a:rPr sz="1400" b="1" spc="-5" dirty="0">
                          <a:solidFill>
                            <a:srgbClr val="FFFFFF"/>
                          </a:solidFill>
                          <a:latin typeface="Calibri"/>
                          <a:cs typeface="Calibri"/>
                        </a:rPr>
                        <a:t>ect</a:t>
                      </a:r>
                      <a:endParaRPr sz="1400" dirty="0">
                        <a:latin typeface="Calibri"/>
                        <a:cs typeface="Calibri"/>
                      </a:endParaRPr>
                    </a:p>
                  </a:txBody>
                  <a:tcPr marL="0" marR="0" marT="0" marB="0">
                    <a:solidFill>
                      <a:srgbClr val="C0504D"/>
                    </a:solidFill>
                  </a:tcPr>
                </a:tc>
                <a:tc>
                  <a:txBody>
                    <a:bodyPr/>
                    <a:lstStyle/>
                    <a:p>
                      <a:pPr marL="69215">
                        <a:lnSpc>
                          <a:spcPct val="100000"/>
                        </a:lnSpc>
                      </a:pPr>
                      <a:r>
                        <a:rPr sz="1400" b="1" dirty="0">
                          <a:solidFill>
                            <a:srgbClr val="FFFFFF"/>
                          </a:solidFill>
                          <a:latin typeface="Calibri"/>
                          <a:cs typeface="Calibri"/>
                        </a:rPr>
                        <a:t>In</a:t>
                      </a:r>
                      <a:r>
                        <a:rPr sz="1400" b="1" spc="-5" dirty="0">
                          <a:solidFill>
                            <a:srgbClr val="FFFFFF"/>
                          </a:solidFill>
                          <a:latin typeface="Calibri"/>
                          <a:cs typeface="Calibri"/>
                        </a:rPr>
                        <a:t> U</a:t>
                      </a:r>
                      <a:r>
                        <a:rPr sz="1400" b="1" dirty="0">
                          <a:solidFill>
                            <a:srgbClr val="FFFFFF"/>
                          </a:solidFill>
                          <a:latin typeface="Calibri"/>
                          <a:cs typeface="Calibri"/>
                        </a:rPr>
                        <a:t>SD</a:t>
                      </a:r>
                      <a:endParaRPr sz="1400" dirty="0">
                        <a:latin typeface="Calibri"/>
                        <a:cs typeface="Calibri"/>
                      </a:endParaRPr>
                    </a:p>
                  </a:txBody>
                  <a:tcPr marL="0" marR="0" marT="0" marB="0">
                    <a:solidFill>
                      <a:srgbClr val="C0504D"/>
                    </a:solidFill>
                  </a:tcPr>
                </a:tc>
                <a:tc>
                  <a:txBody>
                    <a:bodyPr/>
                    <a:lstStyle/>
                    <a:p>
                      <a:pPr marL="69215" marR="139700">
                        <a:lnSpc>
                          <a:spcPct val="114999"/>
                        </a:lnSpc>
                      </a:pPr>
                      <a:r>
                        <a:rPr sz="1400" b="1" spc="-10" dirty="0">
                          <a:solidFill>
                            <a:srgbClr val="FFFFFF"/>
                          </a:solidFill>
                          <a:latin typeface="Calibri"/>
                          <a:cs typeface="Calibri"/>
                        </a:rPr>
                        <a:t>L</a:t>
                      </a:r>
                      <a:r>
                        <a:rPr sz="1400" b="1" spc="-5" dirty="0">
                          <a:solidFill>
                            <a:srgbClr val="FFFFFF"/>
                          </a:solidFill>
                          <a:latin typeface="Calibri"/>
                          <a:cs typeface="Calibri"/>
                        </a:rPr>
                        <a:t>eve</a:t>
                      </a:r>
                      <a:r>
                        <a:rPr sz="1400" b="1" dirty="0">
                          <a:solidFill>
                            <a:srgbClr val="FFFFFF"/>
                          </a:solidFill>
                          <a:latin typeface="Calibri"/>
                          <a:cs typeface="Calibri"/>
                        </a:rPr>
                        <a:t>raging</a:t>
                      </a:r>
                      <a:r>
                        <a:rPr sz="1400" b="1" spc="-40" dirty="0">
                          <a:solidFill>
                            <a:srgbClr val="FFFFFF"/>
                          </a:solidFill>
                          <a:latin typeface="Calibri"/>
                          <a:cs typeface="Calibri"/>
                        </a:rPr>
                        <a:t> </a:t>
                      </a:r>
                      <a:r>
                        <a:rPr sz="1400" b="1" dirty="0">
                          <a:solidFill>
                            <a:srgbClr val="FFFFFF"/>
                          </a:solidFill>
                          <a:latin typeface="Calibri"/>
                          <a:cs typeface="Calibri"/>
                        </a:rPr>
                        <a:t>and syne</a:t>
                      </a:r>
                      <a:r>
                        <a:rPr sz="1400" b="1" spc="5" dirty="0">
                          <a:solidFill>
                            <a:srgbClr val="FFFFFF"/>
                          </a:solidFill>
                          <a:latin typeface="Calibri"/>
                          <a:cs typeface="Calibri"/>
                        </a:rPr>
                        <a:t>r</a:t>
                      </a:r>
                      <a:r>
                        <a:rPr sz="1400" b="1" spc="-10" dirty="0">
                          <a:solidFill>
                            <a:srgbClr val="FFFFFF"/>
                          </a:solidFill>
                          <a:latin typeface="Calibri"/>
                          <a:cs typeface="Calibri"/>
                        </a:rPr>
                        <a:t>g</a:t>
                      </a:r>
                      <a:r>
                        <a:rPr sz="1400" b="1" dirty="0">
                          <a:solidFill>
                            <a:srgbClr val="FFFFFF"/>
                          </a:solidFill>
                          <a:latin typeface="Calibri"/>
                          <a:cs typeface="Calibri"/>
                        </a:rPr>
                        <a:t>ies</a:t>
                      </a:r>
                      <a:endParaRPr sz="1400" dirty="0">
                        <a:latin typeface="Calibri"/>
                        <a:cs typeface="Calibri"/>
                      </a:endParaRPr>
                    </a:p>
                  </a:txBody>
                  <a:tcPr marL="0" marR="0" marT="0" marB="0">
                    <a:solidFill>
                      <a:srgbClr val="C0504D"/>
                    </a:solidFill>
                  </a:tcPr>
                </a:tc>
                <a:tc>
                  <a:txBody>
                    <a:bodyPr/>
                    <a:lstStyle/>
                    <a:p>
                      <a:pPr marL="69215" marR="455295">
                        <a:lnSpc>
                          <a:spcPct val="114999"/>
                        </a:lnSpc>
                      </a:pPr>
                      <a:r>
                        <a:rPr sz="1400" b="1" spc="-10" dirty="0">
                          <a:solidFill>
                            <a:srgbClr val="FFFFFF"/>
                          </a:solidFill>
                          <a:latin typeface="Calibri"/>
                          <a:cs typeface="Calibri"/>
                        </a:rPr>
                        <a:t>L</a:t>
                      </a:r>
                      <a:r>
                        <a:rPr sz="1400" b="1" spc="-5" dirty="0">
                          <a:solidFill>
                            <a:srgbClr val="FFFFFF"/>
                          </a:solidFill>
                          <a:latin typeface="Calibri"/>
                          <a:cs typeface="Calibri"/>
                        </a:rPr>
                        <a:t>eve</a:t>
                      </a:r>
                      <a:r>
                        <a:rPr sz="1400" b="1" dirty="0">
                          <a:solidFill>
                            <a:srgbClr val="FFFFFF"/>
                          </a:solidFill>
                          <a:latin typeface="Calibri"/>
                          <a:cs typeface="Calibri"/>
                        </a:rPr>
                        <a:t>raging </a:t>
                      </a:r>
                      <a:r>
                        <a:rPr sz="1400" b="1" spc="-5" dirty="0">
                          <a:solidFill>
                            <a:srgbClr val="FFFFFF"/>
                          </a:solidFill>
                          <a:latin typeface="Calibri"/>
                          <a:cs typeface="Calibri"/>
                        </a:rPr>
                        <a:t>fac</a:t>
                      </a:r>
                      <a:r>
                        <a:rPr sz="1400" b="1" spc="5" dirty="0">
                          <a:solidFill>
                            <a:srgbClr val="FFFFFF"/>
                          </a:solidFill>
                          <a:latin typeface="Calibri"/>
                          <a:cs typeface="Calibri"/>
                        </a:rPr>
                        <a:t>t</a:t>
                      </a:r>
                      <a:r>
                        <a:rPr sz="1400" b="1" dirty="0">
                          <a:solidFill>
                            <a:srgbClr val="FFFFFF"/>
                          </a:solidFill>
                          <a:latin typeface="Calibri"/>
                          <a:cs typeface="Calibri"/>
                        </a:rPr>
                        <a:t>or</a:t>
                      </a:r>
                      <a:endParaRPr sz="1400">
                        <a:latin typeface="Calibri"/>
                        <a:cs typeface="Calibri"/>
                      </a:endParaRPr>
                    </a:p>
                  </a:txBody>
                  <a:tcPr marL="0" marR="0" marT="0" marB="0">
                    <a:solidFill>
                      <a:srgbClr val="C0504D"/>
                    </a:solidFill>
                  </a:tcPr>
                </a:tc>
                <a:extLst>
                  <a:ext uri="{0D108BD9-81ED-4DB2-BD59-A6C34878D82A}">
                    <a16:rowId xmlns="" xmlns:a16="http://schemas.microsoft.com/office/drawing/2014/main" val="10000"/>
                  </a:ext>
                </a:extLst>
              </a:tr>
              <a:tr h="2560320">
                <a:tc>
                  <a:txBody>
                    <a:bodyPr/>
                    <a:lstStyle/>
                    <a:p>
                      <a:pPr marL="68580" marR="344170">
                        <a:lnSpc>
                          <a:spcPct val="114999"/>
                        </a:lnSpc>
                      </a:pPr>
                      <a:r>
                        <a:rPr lang="en-US" sz="1400" b="1" dirty="0">
                          <a:solidFill>
                            <a:schemeClr val="tx1"/>
                          </a:solidFill>
                          <a:latin typeface="Calibri"/>
                          <a:ea typeface="+mn-ea"/>
                          <a:cs typeface="Calibri"/>
                        </a:rPr>
                        <a:t>Afghanistan</a:t>
                      </a:r>
                    </a:p>
                    <a:p>
                      <a:pPr marL="68580" marR="344170">
                        <a:lnSpc>
                          <a:spcPct val="114999"/>
                        </a:lnSpc>
                      </a:pPr>
                      <a:endParaRPr lang="en-US" sz="1400" b="1" dirty="0">
                        <a:solidFill>
                          <a:schemeClr val="tx1"/>
                        </a:solidFill>
                        <a:latin typeface="Calibri"/>
                        <a:ea typeface="+mn-ea"/>
                        <a:cs typeface="Calibri"/>
                      </a:endParaRPr>
                    </a:p>
                  </a:txBody>
                  <a:tcPr marL="0" marR="0" marT="0" marB="0">
                    <a:lnR w="12700">
                      <a:solidFill>
                        <a:srgbClr val="C00000"/>
                      </a:solidFill>
                      <a:prstDash val="solid"/>
                    </a:lnR>
                    <a:solidFill>
                      <a:srgbClr val="CFD6E7"/>
                    </a:solidFill>
                  </a:tcPr>
                </a:tc>
                <a:tc>
                  <a:txBody>
                    <a:bodyPr/>
                    <a:lstStyle/>
                    <a:p>
                      <a:pPr marL="62865" marR="152400">
                        <a:lnSpc>
                          <a:spcPct val="114999"/>
                        </a:lnSpc>
                      </a:pPr>
                      <a:r>
                        <a:rPr lang="en-US" sz="1400" dirty="0">
                          <a:latin typeface="Calibri"/>
                          <a:cs typeface="Calibri"/>
                        </a:rPr>
                        <a:t>3,665,000 (WB, WMO)</a:t>
                      </a:r>
                    </a:p>
                    <a:p>
                      <a:pPr marL="62865" marR="152400">
                        <a:lnSpc>
                          <a:spcPct val="114999"/>
                        </a:lnSpc>
                      </a:pPr>
                      <a:endParaRPr lang="en-US" sz="1400" dirty="0">
                        <a:latin typeface="Calibri"/>
                        <a:cs typeface="Calibri"/>
                      </a:endParaRPr>
                    </a:p>
                    <a:p>
                      <a:pPr marL="62865" marR="152400">
                        <a:lnSpc>
                          <a:spcPct val="114999"/>
                        </a:lnSpc>
                      </a:pPr>
                      <a:endParaRPr lang="en-US" sz="1400" dirty="0">
                        <a:latin typeface="Calibri"/>
                        <a:cs typeface="Calibri"/>
                      </a:endParaRPr>
                    </a:p>
                    <a:p>
                      <a:pPr marL="62865" marR="152400">
                        <a:lnSpc>
                          <a:spcPct val="114999"/>
                        </a:lnSpc>
                      </a:pPr>
                      <a:endParaRPr lang="en-US" sz="1400" dirty="0">
                        <a:latin typeface="Calibri"/>
                        <a:cs typeface="Calibri"/>
                      </a:endParaRPr>
                    </a:p>
                    <a:p>
                      <a:pPr marL="62865" marR="152400">
                        <a:lnSpc>
                          <a:spcPct val="114999"/>
                        </a:lnSpc>
                      </a:pPr>
                      <a:endParaRPr lang="en-US" sz="14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marL="62865" marR="77470">
                        <a:lnSpc>
                          <a:spcPct val="100000"/>
                        </a:lnSpc>
                      </a:pPr>
                      <a:r>
                        <a:rPr lang="en-US" sz="1400" dirty="0">
                          <a:solidFill>
                            <a:schemeClr val="tx1"/>
                          </a:solidFill>
                          <a:effectLst/>
                          <a:latin typeface="+mn-lt"/>
                          <a:ea typeface="+mn-ea"/>
                          <a:cs typeface="+mn-cs"/>
                        </a:rPr>
                        <a:t>USD 2M - World Bank/DFID </a:t>
                      </a:r>
                      <a:r>
                        <a:rPr lang="en-US" sz="1400" dirty="0" err="1">
                          <a:solidFill>
                            <a:schemeClr val="tx1"/>
                          </a:solidFill>
                          <a:effectLst/>
                          <a:latin typeface="+mn-lt"/>
                          <a:ea typeface="+mn-ea"/>
                          <a:cs typeface="+mn-cs"/>
                        </a:rPr>
                        <a:t>Programme</a:t>
                      </a:r>
                      <a:r>
                        <a:rPr lang="en-US" sz="1400" dirty="0">
                          <a:solidFill>
                            <a:schemeClr val="tx1"/>
                          </a:solidFill>
                          <a:effectLst/>
                          <a:latin typeface="+mn-lt"/>
                          <a:ea typeface="+mn-ea"/>
                          <a:cs typeface="+mn-cs"/>
                        </a:rPr>
                        <a:t> on Asia Resilience to Climate Change Trust Fund (PARCC).</a:t>
                      </a:r>
                    </a:p>
                    <a:p>
                      <a:pPr marL="62865" marR="77470">
                        <a:lnSpc>
                          <a:spcPct val="100000"/>
                        </a:lnSpc>
                      </a:pPr>
                      <a:endParaRPr lang="en-US" sz="1400" dirty="0">
                        <a:solidFill>
                          <a:schemeClr val="tx1"/>
                        </a:solidFill>
                        <a:effectLst/>
                        <a:latin typeface="+mn-lt"/>
                        <a:ea typeface="+mn-ea"/>
                        <a:cs typeface="+mn-cs"/>
                      </a:endParaRPr>
                    </a:p>
                    <a:p>
                      <a:pPr marL="62865" marR="77470">
                        <a:lnSpc>
                          <a:spcPct val="100000"/>
                        </a:lnSpc>
                      </a:pPr>
                      <a:r>
                        <a:rPr lang="en-US" sz="1400" dirty="0">
                          <a:latin typeface="+mn-lt"/>
                          <a:cs typeface="Calibri"/>
                        </a:rPr>
                        <a:t>Irrigation Restoration </a:t>
                      </a:r>
                    </a:p>
                    <a:p>
                      <a:pPr marL="62865" marR="77470" indent="0" defTabSz="914400" eaLnBrk="1" fontAlgn="auto" latinLnBrk="0" hangingPunct="1">
                        <a:lnSpc>
                          <a:spcPct val="100000"/>
                        </a:lnSpc>
                        <a:spcBef>
                          <a:spcPts val="0"/>
                        </a:spcBef>
                        <a:spcAft>
                          <a:spcPts val="0"/>
                        </a:spcAft>
                        <a:buClrTx/>
                        <a:buSzTx/>
                        <a:buFontTx/>
                        <a:buNone/>
                        <a:tabLst/>
                        <a:defRPr/>
                      </a:pPr>
                      <a:r>
                        <a:rPr lang="en-US" sz="1400" dirty="0">
                          <a:latin typeface="+mn-lt"/>
                          <a:cs typeface="Calibri"/>
                        </a:rPr>
                        <a:t>and Development Project </a:t>
                      </a:r>
                      <a:r>
                        <a:rPr lang="en-US" sz="1400" spc="-5" dirty="0">
                          <a:latin typeface="+mn-lt"/>
                          <a:cs typeface="Calibri"/>
                        </a:rPr>
                        <a:t>22,800,000 </a:t>
                      </a:r>
                      <a:r>
                        <a:rPr lang="en-US" sz="1400" spc="-10" dirty="0">
                          <a:latin typeface="+mn-lt"/>
                          <a:cs typeface="Calibri"/>
                        </a:rPr>
                        <a:t>(</a:t>
                      </a:r>
                      <a:r>
                        <a:rPr lang="en-US" sz="1400" dirty="0">
                          <a:latin typeface="+mn-lt"/>
                          <a:cs typeface="Calibri"/>
                        </a:rPr>
                        <a:t>WB)</a:t>
                      </a:r>
                    </a:p>
                    <a:p>
                      <a:pPr marL="62865" marR="77470">
                        <a:lnSpc>
                          <a:spcPct val="100000"/>
                        </a:lnSpc>
                      </a:pPr>
                      <a:endParaRPr lang="en-US" sz="1400" dirty="0">
                        <a:latin typeface="+mn-lt"/>
                        <a:cs typeface="Calibri"/>
                      </a:endParaRPr>
                    </a:p>
                    <a:p>
                      <a:pPr marL="62865" marR="77470">
                        <a:lnSpc>
                          <a:spcPct val="100000"/>
                        </a:lnSpc>
                      </a:pPr>
                      <a:endParaRPr sz="11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algn="ctr">
                        <a:lnSpc>
                          <a:spcPct val="100000"/>
                        </a:lnSpc>
                      </a:pPr>
                      <a:r>
                        <a:rPr lang="en-US" sz="1400" dirty="0">
                          <a:latin typeface="Calibri"/>
                          <a:cs typeface="Calibri"/>
                        </a:rPr>
                        <a:t>8.4</a:t>
                      </a:r>
                      <a:r>
                        <a:rPr sz="1400" dirty="0">
                          <a:latin typeface="Calibri"/>
                          <a:cs typeface="Calibri"/>
                        </a:rPr>
                        <a:t>x</a:t>
                      </a:r>
                      <a:endParaRPr lang="en-US" sz="1400" dirty="0">
                        <a:latin typeface="Calibri"/>
                        <a:cs typeface="Calibri"/>
                      </a:endParaRPr>
                    </a:p>
                    <a:p>
                      <a:pPr algn="ctr">
                        <a:lnSpc>
                          <a:spcPct val="100000"/>
                        </a:lnSpc>
                      </a:pPr>
                      <a:endParaRPr lang="en-US" sz="1100" dirty="0">
                        <a:latin typeface="Calibri"/>
                        <a:cs typeface="Calibri"/>
                      </a:endParaRPr>
                    </a:p>
                    <a:p>
                      <a:pPr algn="ctr">
                        <a:lnSpc>
                          <a:spcPct val="100000"/>
                        </a:lnSpc>
                      </a:pPr>
                      <a:endParaRPr lang="en-US" sz="1100" dirty="0">
                        <a:latin typeface="Calibri"/>
                        <a:cs typeface="Calibri"/>
                      </a:endParaRPr>
                    </a:p>
                    <a:p>
                      <a:pPr algn="ctr">
                        <a:lnSpc>
                          <a:spcPct val="100000"/>
                        </a:lnSpc>
                      </a:pPr>
                      <a:endParaRPr lang="en-US" sz="1100" dirty="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100" dirty="0">
                        <a:latin typeface="+mn-lt"/>
                        <a:cs typeface="Calibri"/>
                      </a:endParaRPr>
                    </a:p>
                    <a:p>
                      <a:pPr algn="ctr">
                        <a:lnSpc>
                          <a:spcPct val="100000"/>
                        </a:lnSpc>
                      </a:pPr>
                      <a:endParaRPr sz="1100" dirty="0">
                        <a:latin typeface="Calibri"/>
                        <a:cs typeface="Calibri"/>
                      </a:endParaRPr>
                    </a:p>
                  </a:txBody>
                  <a:tcPr marL="0" marR="0" marT="0" marB="0">
                    <a:lnL w="12700">
                      <a:solidFill>
                        <a:srgbClr val="C00000"/>
                      </a:solidFill>
                      <a:prstDash val="solid"/>
                    </a:lnL>
                    <a:solidFill>
                      <a:srgbClr val="CFD6E7"/>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340954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p:nvPr/>
        </p:nvSpPr>
        <p:spPr>
          <a:xfrm>
            <a:off x="2575961" y="1430808"/>
            <a:ext cx="1630694" cy="1089499"/>
          </a:xfrm>
          <a:custGeom>
            <a:avLst/>
            <a:gdLst/>
            <a:ahLst/>
            <a:cxnLst/>
            <a:rect l="l" t="t" r="r" b="b"/>
            <a:pathLst>
              <a:path w="1822004" h="1114577" extrusionOk="0">
                <a:moveTo>
                  <a:pt x="1391683" y="0"/>
                </a:moveTo>
                <a:lnTo>
                  <a:pt x="1507093" y="50995"/>
                </a:lnTo>
                <a:cubicBezTo>
                  <a:pt x="1697080" y="155480"/>
                  <a:pt x="1822004" y="332427"/>
                  <a:pt x="1822004" y="533138"/>
                </a:cubicBezTo>
                <a:cubicBezTo>
                  <a:pt x="1822004" y="854275"/>
                  <a:pt x="1502197" y="1114577"/>
                  <a:pt x="1107782" y="1114577"/>
                </a:cubicBezTo>
                <a:lnTo>
                  <a:pt x="0" y="1114577"/>
                </a:lnTo>
                <a:lnTo>
                  <a:pt x="22158" y="1077716"/>
                </a:lnTo>
                <a:cubicBezTo>
                  <a:pt x="324908" y="624828"/>
                  <a:pt x="753628" y="265017"/>
                  <a:pt x="1257510" y="49629"/>
                </a:cubicBezTo>
                <a:lnTo>
                  <a:pt x="1391683"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8" name="Google Shape;278;p40"/>
          <p:cNvSpPr/>
          <p:nvPr/>
        </p:nvSpPr>
        <p:spPr>
          <a:xfrm>
            <a:off x="4974534" y="1432059"/>
            <a:ext cx="1632351" cy="1093433"/>
          </a:xfrm>
          <a:custGeom>
            <a:avLst/>
            <a:gdLst/>
            <a:ahLst/>
            <a:cxnLst/>
            <a:rect l="l" t="t" r="r" b="b"/>
            <a:pathLst>
              <a:path w="1813723" h="1112909" extrusionOk="0">
                <a:moveTo>
                  <a:pt x="426549" y="0"/>
                </a:moveTo>
                <a:lnTo>
                  <a:pt x="556213" y="47961"/>
                </a:lnTo>
                <a:cubicBezTo>
                  <a:pt x="1060095" y="263349"/>
                  <a:pt x="1488816" y="623160"/>
                  <a:pt x="1791565" y="1076048"/>
                </a:cubicBezTo>
                <a:lnTo>
                  <a:pt x="1813723" y="1112909"/>
                </a:lnTo>
                <a:lnTo>
                  <a:pt x="714223" y="1112909"/>
                </a:lnTo>
                <a:cubicBezTo>
                  <a:pt x="319808" y="1112909"/>
                  <a:pt x="0" y="852607"/>
                  <a:pt x="0" y="531470"/>
                </a:cubicBezTo>
                <a:cubicBezTo>
                  <a:pt x="0" y="330759"/>
                  <a:pt x="124925" y="153812"/>
                  <a:pt x="314911" y="49327"/>
                </a:cubicBezTo>
                <a:lnTo>
                  <a:pt x="426549"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9" name="Google Shape;279;p40"/>
          <p:cNvSpPr/>
          <p:nvPr/>
        </p:nvSpPr>
        <p:spPr>
          <a:xfrm>
            <a:off x="2466147" y="2914001"/>
            <a:ext cx="1209942" cy="1130899"/>
          </a:xfrm>
          <a:custGeom>
            <a:avLst/>
            <a:gdLst/>
            <a:ahLst/>
            <a:cxnLst/>
            <a:rect l="l" t="t" r="r" b="b"/>
            <a:pathLst>
              <a:path w="1247363" h="1162878" extrusionOk="0">
                <a:moveTo>
                  <a:pt x="49045" y="0"/>
                </a:moveTo>
                <a:lnTo>
                  <a:pt x="533141" y="0"/>
                </a:lnTo>
                <a:cubicBezTo>
                  <a:pt x="927556" y="0"/>
                  <a:pt x="1247363" y="260302"/>
                  <a:pt x="1247363" y="581439"/>
                </a:cubicBezTo>
                <a:cubicBezTo>
                  <a:pt x="1247363" y="902577"/>
                  <a:pt x="927556" y="1162878"/>
                  <a:pt x="533141" y="1162878"/>
                </a:cubicBezTo>
                <a:lnTo>
                  <a:pt x="75387" y="1162878"/>
                </a:lnTo>
                <a:lnTo>
                  <a:pt x="57045" y="1090787"/>
                </a:lnTo>
                <a:cubicBezTo>
                  <a:pt x="19642" y="906065"/>
                  <a:pt x="0" y="714804"/>
                  <a:pt x="0" y="518907"/>
                </a:cubicBezTo>
                <a:cubicBezTo>
                  <a:pt x="0" y="420959"/>
                  <a:pt x="4911" y="324169"/>
                  <a:pt x="14496" y="228777"/>
                </a:cubicBezTo>
                <a:lnTo>
                  <a:pt x="49045" y="0"/>
                </a:ln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0" name="Google Shape;280;p40"/>
          <p:cNvSpPr/>
          <p:nvPr/>
        </p:nvSpPr>
        <p:spPr>
          <a:xfrm>
            <a:off x="5440166" y="2914001"/>
            <a:ext cx="1296883" cy="1130899"/>
          </a:xfrm>
          <a:custGeom>
            <a:avLst/>
            <a:gdLst/>
            <a:ahLst/>
            <a:cxnLst/>
            <a:rect l="l" t="t" r="r" b="b"/>
            <a:pathLst>
              <a:path w="1290431" h="1162878" extrusionOk="0">
                <a:moveTo>
                  <a:pt x="714223" y="0"/>
                </a:moveTo>
                <a:lnTo>
                  <a:pt x="1241386" y="0"/>
                </a:lnTo>
                <a:lnTo>
                  <a:pt x="1275935" y="228777"/>
                </a:lnTo>
                <a:cubicBezTo>
                  <a:pt x="1285520" y="324169"/>
                  <a:pt x="1290431" y="420959"/>
                  <a:pt x="1290431" y="518907"/>
                </a:cubicBezTo>
                <a:cubicBezTo>
                  <a:pt x="1290431" y="714804"/>
                  <a:pt x="1270789" y="906065"/>
                  <a:pt x="1233386" y="1090787"/>
                </a:cubicBezTo>
                <a:lnTo>
                  <a:pt x="1215044" y="1162878"/>
                </a:lnTo>
                <a:lnTo>
                  <a:pt x="714223" y="1162878"/>
                </a:lnTo>
                <a:cubicBezTo>
                  <a:pt x="319808" y="1162878"/>
                  <a:pt x="0" y="902577"/>
                  <a:pt x="0" y="581439"/>
                </a:cubicBezTo>
                <a:cubicBezTo>
                  <a:pt x="0" y="260302"/>
                  <a:pt x="319808" y="0"/>
                  <a:pt x="714223" y="0"/>
                </a:cubicBez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1" name="Google Shape;281;p40"/>
          <p:cNvSpPr/>
          <p:nvPr/>
        </p:nvSpPr>
        <p:spPr>
          <a:xfrm>
            <a:off x="2466146" y="4318864"/>
            <a:ext cx="1707784" cy="1107641"/>
          </a:xfrm>
          <a:custGeom>
            <a:avLst/>
            <a:gdLst/>
            <a:ahLst/>
            <a:cxnLst/>
            <a:rect l="l" t="t" r="r" b="b"/>
            <a:pathLst>
              <a:path w="1951753" h="1162878" extrusionOk="0">
                <a:moveTo>
                  <a:pt x="0" y="0"/>
                </a:moveTo>
                <a:lnTo>
                  <a:pt x="1237531" y="0"/>
                </a:lnTo>
                <a:cubicBezTo>
                  <a:pt x="1631946" y="0"/>
                  <a:pt x="1951753" y="260302"/>
                  <a:pt x="1951753" y="581439"/>
                </a:cubicBezTo>
                <a:cubicBezTo>
                  <a:pt x="1951753" y="902577"/>
                  <a:pt x="1631946" y="1162878"/>
                  <a:pt x="1237531" y="1162878"/>
                </a:cubicBezTo>
                <a:lnTo>
                  <a:pt x="1136422" y="1162878"/>
                </a:lnTo>
                <a:lnTo>
                  <a:pt x="910312" y="1024055"/>
                </a:lnTo>
                <a:cubicBezTo>
                  <a:pt x="536872" y="769084"/>
                  <a:pt x="227389" y="425705"/>
                  <a:pt x="11265" y="23633"/>
                </a:cubicBezTo>
                <a:lnTo>
                  <a:pt x="0"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2" name="Google Shape;282;p40"/>
          <p:cNvSpPr/>
          <p:nvPr/>
        </p:nvSpPr>
        <p:spPr>
          <a:xfrm>
            <a:off x="5086345" y="4318864"/>
            <a:ext cx="1520746" cy="1106660"/>
          </a:xfrm>
          <a:custGeom>
            <a:avLst/>
            <a:gdLst/>
            <a:ahLst/>
            <a:cxnLst/>
            <a:rect l="l" t="t" r="r" b="b"/>
            <a:pathLst>
              <a:path w="1794390" h="1158806" extrusionOk="0">
                <a:moveTo>
                  <a:pt x="714223" y="0"/>
                </a:moveTo>
                <a:lnTo>
                  <a:pt x="1794390" y="0"/>
                </a:lnTo>
                <a:lnTo>
                  <a:pt x="1783125" y="23633"/>
                </a:lnTo>
                <a:cubicBezTo>
                  <a:pt x="1567002" y="425705"/>
                  <a:pt x="1257518" y="769084"/>
                  <a:pt x="884078" y="1024055"/>
                </a:cubicBezTo>
                <a:lnTo>
                  <a:pt x="664602" y="1158806"/>
                </a:lnTo>
                <a:lnTo>
                  <a:pt x="570293" y="1151066"/>
                </a:lnTo>
                <a:cubicBezTo>
                  <a:pt x="244853" y="1096852"/>
                  <a:pt x="0" y="862435"/>
                  <a:pt x="0" y="581439"/>
                </a:cubicBezTo>
                <a:cubicBezTo>
                  <a:pt x="0" y="260302"/>
                  <a:pt x="319808" y="0"/>
                  <a:pt x="714223" y="0"/>
                </a:cubicBez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3" name="Google Shape;283;p40"/>
          <p:cNvSpPr/>
          <p:nvPr/>
        </p:nvSpPr>
        <p:spPr>
          <a:xfrm>
            <a:off x="2502930" y="1300784"/>
            <a:ext cx="4138140" cy="4256433"/>
          </a:xfrm>
          <a:custGeom>
            <a:avLst/>
            <a:gdLst/>
            <a:ahLst/>
            <a:cxnLst/>
            <a:rect l="l" t="t" r="r" b="b"/>
            <a:pathLst>
              <a:path w="5517520" h="5675244" extrusionOk="0">
                <a:moveTo>
                  <a:pt x="2758760" y="0"/>
                </a:moveTo>
                <a:cubicBezTo>
                  <a:pt x="3049518" y="0"/>
                  <a:pt x="3329953" y="44664"/>
                  <a:pt x="3593715" y="127574"/>
                </a:cubicBezTo>
                <a:lnTo>
                  <a:pt x="3722020" y="175033"/>
                </a:lnTo>
                <a:lnTo>
                  <a:pt x="3610382" y="224360"/>
                </a:lnTo>
                <a:cubicBezTo>
                  <a:pt x="3420396" y="328845"/>
                  <a:pt x="3295471" y="505792"/>
                  <a:pt x="3295471" y="706503"/>
                </a:cubicBezTo>
                <a:cubicBezTo>
                  <a:pt x="3295471" y="1027640"/>
                  <a:pt x="3615279" y="1287942"/>
                  <a:pt x="4009694" y="1287942"/>
                </a:cubicBezTo>
                <a:lnTo>
                  <a:pt x="5109194" y="1287942"/>
                </a:lnTo>
                <a:lnTo>
                  <a:pt x="5227678" y="1485043"/>
                </a:lnTo>
                <a:cubicBezTo>
                  <a:pt x="5357352" y="1726286"/>
                  <a:pt x="5453417" y="1988659"/>
                  <a:pt x="5509520" y="2265742"/>
                </a:cubicBezTo>
                <a:lnTo>
                  <a:pt x="5517520" y="2318715"/>
                </a:lnTo>
                <a:lnTo>
                  <a:pt x="4990357" y="2318715"/>
                </a:lnTo>
                <a:cubicBezTo>
                  <a:pt x="4595942" y="2318715"/>
                  <a:pt x="4276134" y="2579017"/>
                  <a:pt x="4276134" y="2900154"/>
                </a:cubicBezTo>
                <a:cubicBezTo>
                  <a:pt x="4276134" y="3221292"/>
                  <a:pt x="4595942" y="3481593"/>
                  <a:pt x="4990357" y="3481593"/>
                </a:cubicBezTo>
                <a:lnTo>
                  <a:pt x="5491178" y="3481593"/>
                </a:lnTo>
                <a:lnTo>
                  <a:pt x="5440332" y="3681444"/>
                </a:lnTo>
                <a:cubicBezTo>
                  <a:pt x="5412985" y="3770298"/>
                  <a:pt x="5381434" y="3857281"/>
                  <a:pt x="5345914" y="3942152"/>
                </a:cubicBezTo>
                <a:lnTo>
                  <a:pt x="5238943" y="4166568"/>
                </a:lnTo>
                <a:lnTo>
                  <a:pt x="4158776" y="4166568"/>
                </a:lnTo>
                <a:cubicBezTo>
                  <a:pt x="3764361" y="4166568"/>
                  <a:pt x="3444553" y="4426870"/>
                  <a:pt x="3444553" y="4748007"/>
                </a:cubicBezTo>
                <a:cubicBezTo>
                  <a:pt x="3444553" y="5029003"/>
                  <a:pt x="3689406" y="5263420"/>
                  <a:pt x="4014846" y="5317634"/>
                </a:cubicBezTo>
                <a:lnTo>
                  <a:pt x="4109155" y="5325374"/>
                </a:lnTo>
                <a:lnTo>
                  <a:pt x="4097127" y="5332758"/>
                </a:lnTo>
                <a:cubicBezTo>
                  <a:pt x="3699280" y="5551177"/>
                  <a:pt x="3243356" y="5675244"/>
                  <a:pt x="2758760" y="5675244"/>
                </a:cubicBezTo>
                <a:cubicBezTo>
                  <a:pt x="2274164" y="5675244"/>
                  <a:pt x="1818241" y="5551177"/>
                  <a:pt x="1420393" y="5332758"/>
                </a:cubicBezTo>
                <a:lnTo>
                  <a:pt x="1414999" y="5329446"/>
                </a:lnTo>
                <a:lnTo>
                  <a:pt x="1516108" y="5329446"/>
                </a:lnTo>
                <a:cubicBezTo>
                  <a:pt x="1910523" y="5329446"/>
                  <a:pt x="2230330" y="5069145"/>
                  <a:pt x="2230330" y="4748007"/>
                </a:cubicBezTo>
                <a:cubicBezTo>
                  <a:pt x="2230330" y="4426870"/>
                  <a:pt x="1910523" y="4166568"/>
                  <a:pt x="1516108" y="4166568"/>
                </a:cubicBezTo>
                <a:lnTo>
                  <a:pt x="278577" y="4166568"/>
                </a:lnTo>
                <a:lnTo>
                  <a:pt x="171606" y="3942152"/>
                </a:lnTo>
                <a:cubicBezTo>
                  <a:pt x="136086" y="3857281"/>
                  <a:pt x="104535" y="3770298"/>
                  <a:pt x="77188" y="3681444"/>
                </a:cubicBezTo>
                <a:lnTo>
                  <a:pt x="26342" y="3481593"/>
                </a:lnTo>
                <a:lnTo>
                  <a:pt x="484096" y="3481593"/>
                </a:lnTo>
                <a:cubicBezTo>
                  <a:pt x="878511" y="3481593"/>
                  <a:pt x="1198318" y="3221292"/>
                  <a:pt x="1198318" y="2900154"/>
                </a:cubicBezTo>
                <a:cubicBezTo>
                  <a:pt x="1198318" y="2579017"/>
                  <a:pt x="878511" y="2318715"/>
                  <a:pt x="484096" y="2318715"/>
                </a:cubicBezTo>
                <a:lnTo>
                  <a:pt x="0" y="2318715"/>
                </a:lnTo>
                <a:lnTo>
                  <a:pt x="8000" y="2265742"/>
                </a:lnTo>
                <a:cubicBezTo>
                  <a:pt x="64103" y="1988659"/>
                  <a:pt x="160168" y="1726286"/>
                  <a:pt x="289842" y="1485043"/>
                </a:cubicBezTo>
                <a:lnTo>
                  <a:pt x="408326" y="1287942"/>
                </a:lnTo>
                <a:lnTo>
                  <a:pt x="1516108" y="1287942"/>
                </a:lnTo>
                <a:cubicBezTo>
                  <a:pt x="1910523" y="1287942"/>
                  <a:pt x="2230330" y="1027640"/>
                  <a:pt x="2230330" y="706503"/>
                </a:cubicBezTo>
                <a:cubicBezTo>
                  <a:pt x="2230330" y="505792"/>
                  <a:pt x="2105406" y="328845"/>
                  <a:pt x="1915419" y="224360"/>
                </a:cubicBezTo>
                <a:lnTo>
                  <a:pt x="1800009" y="173365"/>
                </a:lnTo>
                <a:lnTo>
                  <a:pt x="1923805" y="127574"/>
                </a:lnTo>
                <a:cubicBezTo>
                  <a:pt x="2187567" y="44664"/>
                  <a:pt x="2468002" y="0"/>
                  <a:pt x="2758760" y="0"/>
                </a:cubicBezTo>
                <a:close/>
              </a:path>
            </a:pathLst>
          </a:custGeom>
          <a:no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4" name="Google Shape;284;p40"/>
          <p:cNvSpPr/>
          <p:nvPr/>
        </p:nvSpPr>
        <p:spPr>
          <a:xfrm>
            <a:off x="228601" y="1394581"/>
            <a:ext cx="3628293" cy="1125084"/>
          </a:xfrm>
          <a:custGeom>
            <a:avLst/>
            <a:gdLst/>
            <a:ahLst/>
            <a:cxnLst/>
            <a:rect l="l" t="t" r="r" b="b"/>
            <a:pathLst>
              <a:path w="4009163" h="1162878" extrusionOk="0">
                <a:moveTo>
                  <a:pt x="714223" y="0"/>
                </a:moveTo>
                <a:lnTo>
                  <a:pt x="3725262" y="0"/>
                </a:lnTo>
                <a:cubicBezTo>
                  <a:pt x="3823866" y="0"/>
                  <a:pt x="3917807" y="16269"/>
                  <a:pt x="4003253" y="45690"/>
                </a:cubicBezTo>
                <a:lnTo>
                  <a:pt x="4009163" y="48301"/>
                </a:lnTo>
                <a:lnTo>
                  <a:pt x="3874990" y="97930"/>
                </a:lnTo>
                <a:cubicBezTo>
                  <a:pt x="3371108" y="313318"/>
                  <a:pt x="2942388" y="673129"/>
                  <a:pt x="2639638" y="1126017"/>
                </a:cubicBezTo>
                <a:lnTo>
                  <a:pt x="2617480" y="1162878"/>
                </a:lnTo>
                <a:lnTo>
                  <a:pt x="714223" y="1162878"/>
                </a:lnTo>
                <a:cubicBezTo>
                  <a:pt x="319807" y="1162878"/>
                  <a:pt x="0" y="902576"/>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5" name="Google Shape;285;p40"/>
          <p:cNvSpPr/>
          <p:nvPr/>
        </p:nvSpPr>
        <p:spPr>
          <a:xfrm>
            <a:off x="5329575" y="1394582"/>
            <a:ext cx="3711965" cy="1130899"/>
          </a:xfrm>
          <a:custGeom>
            <a:avLst/>
            <a:gdLst/>
            <a:ahLst/>
            <a:cxnLst/>
            <a:rect l="l" t="t" r="r" b="b"/>
            <a:pathLst>
              <a:path w="4012935" h="1162878" extrusionOk="0">
                <a:moveTo>
                  <a:pt x="287674" y="0"/>
                </a:moveTo>
                <a:lnTo>
                  <a:pt x="3298712" y="0"/>
                </a:lnTo>
                <a:cubicBezTo>
                  <a:pt x="3693128" y="0"/>
                  <a:pt x="4012935" y="260302"/>
                  <a:pt x="4012935" y="581439"/>
                </a:cubicBezTo>
                <a:cubicBezTo>
                  <a:pt x="4012935" y="902576"/>
                  <a:pt x="3693128" y="1162878"/>
                  <a:pt x="3298712" y="1162878"/>
                </a:cubicBezTo>
                <a:lnTo>
                  <a:pt x="1387174" y="1162878"/>
                </a:lnTo>
                <a:lnTo>
                  <a:pt x="1365016" y="1126017"/>
                </a:lnTo>
                <a:cubicBezTo>
                  <a:pt x="1062267" y="673129"/>
                  <a:pt x="633546" y="313318"/>
                  <a:pt x="129664" y="97930"/>
                </a:cubicBezTo>
                <a:lnTo>
                  <a:pt x="0" y="49969"/>
                </a:lnTo>
                <a:lnTo>
                  <a:pt x="9683" y="45690"/>
                </a:lnTo>
                <a:cubicBezTo>
                  <a:pt x="95130" y="16269"/>
                  <a:pt x="189070" y="0"/>
                  <a:pt x="287674"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6" name="Google Shape;286;p40"/>
          <p:cNvSpPr/>
          <p:nvPr/>
        </p:nvSpPr>
        <p:spPr>
          <a:xfrm>
            <a:off x="72056" y="2914000"/>
            <a:ext cx="2450631" cy="1130899"/>
          </a:xfrm>
          <a:custGeom>
            <a:avLst/>
            <a:gdLst/>
            <a:ahLst/>
            <a:cxnLst/>
            <a:rect l="l" t="t" r="r" b="b"/>
            <a:pathLst>
              <a:path w="3267508" h="1162878" extrusionOk="0">
                <a:moveTo>
                  <a:pt x="714223" y="0"/>
                </a:moveTo>
                <a:lnTo>
                  <a:pt x="3241166" y="0"/>
                </a:lnTo>
                <a:lnTo>
                  <a:pt x="3206617" y="228777"/>
                </a:lnTo>
                <a:cubicBezTo>
                  <a:pt x="3197032" y="324169"/>
                  <a:pt x="3192121" y="420959"/>
                  <a:pt x="3192121" y="518907"/>
                </a:cubicBezTo>
                <a:cubicBezTo>
                  <a:pt x="3192121" y="714804"/>
                  <a:pt x="3211763" y="906065"/>
                  <a:pt x="3249166" y="1090787"/>
                </a:cubicBezTo>
                <a:lnTo>
                  <a:pt x="3267508"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7" name="Google Shape;287;p40"/>
          <p:cNvSpPr/>
          <p:nvPr/>
        </p:nvSpPr>
        <p:spPr>
          <a:xfrm>
            <a:off x="6677853" y="2914001"/>
            <a:ext cx="2361902" cy="1130899"/>
          </a:xfrm>
          <a:custGeom>
            <a:avLst/>
            <a:gdLst/>
            <a:ahLst/>
            <a:cxnLst/>
            <a:rect l="l" t="t" r="r" b="b"/>
            <a:pathLst>
              <a:path w="3224440" h="1162878" extrusionOk="0">
                <a:moveTo>
                  <a:pt x="26342" y="0"/>
                </a:moveTo>
                <a:lnTo>
                  <a:pt x="2510218" y="0"/>
                </a:lnTo>
                <a:cubicBezTo>
                  <a:pt x="2904633" y="0"/>
                  <a:pt x="3224440" y="260302"/>
                  <a:pt x="3224440" y="581439"/>
                </a:cubicBezTo>
                <a:cubicBezTo>
                  <a:pt x="3224440" y="902577"/>
                  <a:pt x="2904633" y="1162878"/>
                  <a:pt x="2510218" y="1162878"/>
                </a:cubicBezTo>
                <a:lnTo>
                  <a:pt x="0" y="1162878"/>
                </a:lnTo>
                <a:lnTo>
                  <a:pt x="18342" y="1090787"/>
                </a:lnTo>
                <a:cubicBezTo>
                  <a:pt x="55745" y="906065"/>
                  <a:pt x="75387" y="714804"/>
                  <a:pt x="75387" y="518907"/>
                </a:cubicBezTo>
                <a:cubicBezTo>
                  <a:pt x="75387" y="420959"/>
                  <a:pt x="70476" y="324169"/>
                  <a:pt x="60891" y="228777"/>
                </a:cubicBezTo>
                <a:lnTo>
                  <a:pt x="26342"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8" name="Google Shape;288;p40"/>
          <p:cNvSpPr/>
          <p:nvPr/>
        </p:nvSpPr>
        <p:spPr>
          <a:xfrm>
            <a:off x="228601" y="4318863"/>
            <a:ext cx="3334221" cy="1107641"/>
          </a:xfrm>
          <a:custGeom>
            <a:avLst/>
            <a:gdLst/>
            <a:ahLst/>
            <a:cxnLst/>
            <a:rect l="l" t="t" r="r" b="b"/>
            <a:pathLst>
              <a:path w="3624153" h="1162878" extrusionOk="0">
                <a:moveTo>
                  <a:pt x="714223" y="0"/>
                </a:moveTo>
                <a:lnTo>
                  <a:pt x="2487731" y="0"/>
                </a:lnTo>
                <a:lnTo>
                  <a:pt x="2498996" y="23633"/>
                </a:lnTo>
                <a:cubicBezTo>
                  <a:pt x="2715120" y="425705"/>
                  <a:pt x="3024603" y="769084"/>
                  <a:pt x="3398043" y="1024055"/>
                </a:cubicBezTo>
                <a:lnTo>
                  <a:pt x="3624153"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9" name="Google Shape;289;p40"/>
          <p:cNvSpPr/>
          <p:nvPr/>
        </p:nvSpPr>
        <p:spPr>
          <a:xfrm>
            <a:off x="5584796" y="4318864"/>
            <a:ext cx="3331333" cy="1107641"/>
          </a:xfrm>
          <a:custGeom>
            <a:avLst/>
            <a:gdLst/>
            <a:ahLst/>
            <a:cxnLst/>
            <a:rect l="l" t="t" r="r" b="b"/>
            <a:pathLst>
              <a:path w="3774882" h="1162878" extrusionOk="0">
                <a:moveTo>
                  <a:pt x="1129788" y="0"/>
                </a:moveTo>
                <a:lnTo>
                  <a:pt x="3060659" y="0"/>
                </a:lnTo>
                <a:cubicBezTo>
                  <a:pt x="3455075" y="0"/>
                  <a:pt x="3774882" y="260302"/>
                  <a:pt x="3774882" y="581439"/>
                </a:cubicBezTo>
                <a:cubicBezTo>
                  <a:pt x="3774882" y="902577"/>
                  <a:pt x="3455075" y="1162878"/>
                  <a:pt x="3060659" y="1162878"/>
                </a:cubicBezTo>
                <a:lnTo>
                  <a:pt x="49621" y="1162878"/>
                </a:lnTo>
                <a:lnTo>
                  <a:pt x="0" y="1158806"/>
                </a:lnTo>
                <a:lnTo>
                  <a:pt x="219476" y="1024055"/>
                </a:lnTo>
                <a:cubicBezTo>
                  <a:pt x="592916" y="769084"/>
                  <a:pt x="902400" y="425705"/>
                  <a:pt x="1118523" y="23633"/>
                </a:cubicBezTo>
                <a:lnTo>
                  <a:pt x="1129788"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90" name="Google Shape;290;p40"/>
          <p:cNvSpPr txBox="1"/>
          <p:nvPr/>
        </p:nvSpPr>
        <p:spPr>
          <a:xfrm>
            <a:off x="2903400" y="1604050"/>
            <a:ext cx="1297800" cy="920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a:solidFill>
                  <a:srgbClr val="000000"/>
                </a:solidFill>
                <a:latin typeface="Calibri"/>
                <a:ea typeface="Calibri"/>
                <a:cs typeface="Calibri"/>
                <a:sym typeface="Calibri"/>
              </a:rPr>
              <a:t>6</a:t>
            </a:r>
            <a:endParaRPr sz="33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GENDER</a:t>
            </a:r>
            <a:endParaRPr sz="1200" b="1" i="0" u="none" strike="noStrike" cap="none">
              <a:solidFill>
                <a:srgbClr val="000000"/>
              </a:solidFill>
              <a:latin typeface="Calibri"/>
              <a:ea typeface="Calibri"/>
              <a:cs typeface="Calibri"/>
              <a:sym typeface="Calibri"/>
            </a:endParaRPr>
          </a:p>
        </p:txBody>
      </p:sp>
      <p:sp>
        <p:nvSpPr>
          <p:cNvPr id="291" name="Google Shape;291;p40"/>
          <p:cNvSpPr txBox="1"/>
          <p:nvPr/>
        </p:nvSpPr>
        <p:spPr>
          <a:xfrm>
            <a:off x="2282775" y="29587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5</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Calibri"/>
                <a:ea typeface="Calibri"/>
                <a:cs typeface="Calibri"/>
                <a:sym typeface="Calibri"/>
              </a:rPr>
              <a:t>KNOWLEDGE PRODUCTS</a:t>
            </a:r>
            <a:endParaRPr sz="1200" b="1" i="0" u="none" strike="noStrike" cap="none" dirty="0">
              <a:solidFill>
                <a:srgbClr val="000000"/>
              </a:solidFill>
              <a:latin typeface="Calibri"/>
              <a:ea typeface="Calibri"/>
              <a:cs typeface="Calibri"/>
              <a:sym typeface="Calibri"/>
            </a:endParaRPr>
          </a:p>
        </p:txBody>
      </p:sp>
      <p:sp>
        <p:nvSpPr>
          <p:cNvPr id="292" name="Google Shape;292;p40"/>
          <p:cNvSpPr txBox="1"/>
          <p:nvPr/>
        </p:nvSpPr>
        <p:spPr>
          <a:xfrm>
            <a:off x="4878787" y="42712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3</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endParaRPr sz="1200" b="1"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ICT </a:t>
            </a:r>
            <a:endParaRPr sz="1200" b="0" i="0" u="none" strike="noStrike" cap="none" dirty="0">
              <a:solidFill>
                <a:srgbClr val="000000"/>
              </a:solidFill>
              <a:latin typeface="Calibri"/>
              <a:ea typeface="Calibri"/>
              <a:cs typeface="Calibri"/>
              <a:sym typeface="Calibri"/>
            </a:endParaRPr>
          </a:p>
        </p:txBody>
      </p:sp>
      <p:sp>
        <p:nvSpPr>
          <p:cNvPr id="293" name="Google Shape;293;p40"/>
          <p:cNvSpPr txBox="1"/>
          <p:nvPr/>
        </p:nvSpPr>
        <p:spPr>
          <a:xfrm>
            <a:off x="5534380" y="2883350"/>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2</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RISK INFORMATION</a:t>
            </a:r>
            <a:endParaRPr sz="1200" b="0" i="0" u="none" strike="noStrike" cap="none" dirty="0">
              <a:solidFill>
                <a:srgbClr val="000000"/>
              </a:solidFill>
              <a:latin typeface="Calibri"/>
              <a:ea typeface="Calibri"/>
              <a:cs typeface="Calibri"/>
              <a:sym typeface="Calibri"/>
            </a:endParaRPr>
          </a:p>
        </p:txBody>
      </p:sp>
      <p:sp>
        <p:nvSpPr>
          <p:cNvPr id="294" name="Google Shape;294;p40"/>
          <p:cNvSpPr txBox="1"/>
          <p:nvPr/>
        </p:nvSpPr>
        <p:spPr>
          <a:xfrm>
            <a:off x="6585729" y="1241861"/>
            <a:ext cx="2454026" cy="1088100"/>
          </a:xfrm>
          <a:prstGeom prst="rect">
            <a:avLst/>
          </a:prstGeom>
          <a:noFill/>
          <a:ln>
            <a:noFill/>
          </a:ln>
        </p:spPr>
        <p:txBody>
          <a:bodyPr spcFirstLastPara="1" wrap="square" lIns="91425" tIns="45700" rIns="91425" bIns="45700" anchor="t" anchorCtr="0">
            <a:noAutofit/>
          </a:bodyPr>
          <a:lstStyle/>
          <a:p>
            <a:pPr lvl="0">
              <a:buClr>
                <a:srgbClr val="000000"/>
              </a:buClr>
              <a:buSzPts val="1100"/>
            </a:pPr>
            <a:r>
              <a:rPr lang="en-US" sz="1400" dirty="0">
                <a:solidFill>
                  <a:schemeClr val="dk1"/>
                </a:solidFill>
                <a:ea typeface="Calibri"/>
                <a:cs typeface="Calibri"/>
                <a:sym typeface="Calibri"/>
              </a:rPr>
              <a:t>Commenced preparatory activities for the preparation of the </a:t>
            </a:r>
            <a:r>
              <a:rPr lang="en-US" sz="1400" dirty="0" err="1">
                <a:solidFill>
                  <a:schemeClr val="dk1"/>
                </a:solidFill>
                <a:ea typeface="Calibri"/>
                <a:cs typeface="Calibri"/>
                <a:sym typeface="Calibri"/>
              </a:rPr>
              <a:t>Hydromet</a:t>
            </a:r>
            <a:r>
              <a:rPr lang="en-US" sz="1400" dirty="0">
                <a:solidFill>
                  <a:schemeClr val="dk1"/>
                </a:solidFill>
                <a:ea typeface="Calibri"/>
                <a:cs typeface="Calibri"/>
                <a:sym typeface="Calibri"/>
              </a:rPr>
              <a:t> Concept of Operations, Service delivery strategy and legal &amp; institutional framework</a:t>
            </a:r>
          </a:p>
        </p:txBody>
      </p:sp>
      <p:sp>
        <p:nvSpPr>
          <p:cNvPr id="295" name="Google Shape;295;p40"/>
          <p:cNvSpPr txBox="1"/>
          <p:nvPr/>
        </p:nvSpPr>
        <p:spPr>
          <a:xfrm>
            <a:off x="370502" y="4310105"/>
            <a:ext cx="2123556" cy="1030449"/>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a:solidFill>
                  <a:schemeClr val="dk1"/>
                </a:solidFill>
                <a:ea typeface="Calibri"/>
                <a:cs typeface="Calibri"/>
                <a:sym typeface="Calibri"/>
              </a:rPr>
              <a:t>Initiated the preparation of a detailed plan for capacity assessment and training plan</a:t>
            </a:r>
          </a:p>
        </p:txBody>
      </p:sp>
      <p:sp>
        <p:nvSpPr>
          <p:cNvPr id="296" name="Google Shape;296;p40"/>
          <p:cNvSpPr txBox="1"/>
          <p:nvPr/>
        </p:nvSpPr>
        <p:spPr>
          <a:xfrm>
            <a:off x="204309" y="2926392"/>
            <a:ext cx="2297400" cy="1089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40"/>
          <p:cNvSpPr txBox="1"/>
          <p:nvPr/>
        </p:nvSpPr>
        <p:spPr>
          <a:xfrm>
            <a:off x="426692" y="1659736"/>
            <a:ext cx="2272783" cy="1088100"/>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a:solidFill>
                  <a:schemeClr val="dk1"/>
                </a:solidFill>
                <a:ea typeface="Calibri"/>
                <a:cs typeface="Calibri"/>
                <a:sym typeface="Calibri"/>
              </a:rPr>
              <a:t>Drafted training needs for the Drought Early Warning System</a:t>
            </a:r>
          </a:p>
        </p:txBody>
      </p:sp>
      <p:sp>
        <p:nvSpPr>
          <p:cNvPr id="298" name="Google Shape;298;p40"/>
          <p:cNvSpPr txBox="1"/>
          <p:nvPr/>
        </p:nvSpPr>
        <p:spPr>
          <a:xfrm>
            <a:off x="6725289" y="4293056"/>
            <a:ext cx="2145128" cy="1030452"/>
          </a:xfrm>
          <a:prstGeom prst="rect">
            <a:avLst/>
          </a:prstGeom>
          <a:noFill/>
          <a:ln>
            <a:noFill/>
          </a:ln>
        </p:spPr>
        <p:txBody>
          <a:bodyPr spcFirstLastPara="1" wrap="square" lIns="91425" tIns="45700" rIns="91425" bIns="45700" anchor="t" anchorCtr="0">
            <a:noAutofit/>
          </a:bodyPr>
          <a:lstStyle/>
          <a:p>
            <a:pPr lvl="0">
              <a:buClr>
                <a:srgbClr val="000000"/>
              </a:buClr>
              <a:buSzPts val="1200"/>
            </a:pPr>
            <a:r>
              <a:rPr lang="en-US" sz="1400" dirty="0">
                <a:solidFill>
                  <a:srgbClr val="000000"/>
                </a:solidFill>
                <a:ea typeface="Calibri"/>
                <a:cs typeface="Calibri"/>
                <a:sym typeface="Calibri"/>
              </a:rPr>
              <a:t>Initiated the drafting of the guidance document for the modern impact-based weather forecasting process</a:t>
            </a:r>
          </a:p>
        </p:txBody>
      </p:sp>
      <p:sp>
        <p:nvSpPr>
          <p:cNvPr id="299" name="Google Shape;299;p40"/>
          <p:cNvSpPr txBox="1"/>
          <p:nvPr/>
        </p:nvSpPr>
        <p:spPr>
          <a:xfrm>
            <a:off x="6800782" y="2830346"/>
            <a:ext cx="1983282" cy="1314162"/>
          </a:xfrm>
          <a:prstGeom prst="rect">
            <a:avLst/>
          </a:prstGeom>
          <a:noFill/>
          <a:ln>
            <a:noFill/>
          </a:ln>
        </p:spPr>
        <p:txBody>
          <a:bodyPr spcFirstLastPara="1" wrap="square" lIns="91425" tIns="45700" rIns="91425" bIns="45700" anchor="t" anchorCtr="0">
            <a:noAutofit/>
          </a:bodyPr>
          <a:lstStyle/>
          <a:p>
            <a:pPr lvl="0">
              <a:buClr>
                <a:schemeClr val="dk1"/>
              </a:buClr>
              <a:buSzPts val="1150"/>
            </a:pPr>
            <a:r>
              <a:rPr lang="en-US" sz="1400" dirty="0">
                <a:solidFill>
                  <a:srgbClr val="000000"/>
                </a:solidFill>
                <a:ea typeface="Calibri"/>
                <a:cs typeface="Calibri"/>
                <a:sym typeface="Calibri"/>
              </a:rPr>
              <a:t>Drafting of technical brief for the design of the Drought Early Warning System and concept for FFGS </a:t>
            </a:r>
          </a:p>
        </p:txBody>
      </p:sp>
      <p:pic>
        <p:nvPicPr>
          <p:cNvPr id="300" name="Google Shape;300;p40"/>
          <p:cNvPicPr preferRelativeResize="0"/>
          <p:nvPr/>
        </p:nvPicPr>
        <p:blipFill rotWithShape="1">
          <a:blip r:embed="rId3">
            <a:alphaModFix/>
          </a:blip>
          <a:srcRect/>
          <a:stretch/>
        </p:blipFill>
        <p:spPr>
          <a:xfrm>
            <a:off x="7200884" y="5949280"/>
            <a:ext cx="1475241" cy="640084"/>
          </a:xfrm>
          <a:prstGeom prst="rect">
            <a:avLst/>
          </a:prstGeom>
          <a:noFill/>
          <a:ln>
            <a:noFill/>
          </a:ln>
        </p:spPr>
      </p:pic>
      <p:sp>
        <p:nvSpPr>
          <p:cNvPr id="301" name="Google Shape;301;p40"/>
          <p:cNvSpPr txBox="1"/>
          <p:nvPr/>
        </p:nvSpPr>
        <p:spPr>
          <a:xfrm>
            <a:off x="72056" y="274638"/>
            <a:ext cx="9072000" cy="11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dirty="0">
                <a:solidFill>
                  <a:schemeClr val="dk1"/>
                </a:solidFill>
                <a:latin typeface="Calibri"/>
                <a:ea typeface="Calibri"/>
                <a:cs typeface="Calibri"/>
                <a:sym typeface="Calibri"/>
              </a:rPr>
              <a:t>Progress by Output</a:t>
            </a:r>
            <a:endParaRPr sz="3600" b="0" i="0" u="none" strike="noStrike" cap="none" dirty="0">
              <a:solidFill>
                <a:schemeClr val="dk1"/>
              </a:solidFill>
              <a:latin typeface="Calibri"/>
              <a:ea typeface="Calibri"/>
              <a:cs typeface="Calibri"/>
              <a:sym typeface="Calibri"/>
            </a:endParaRPr>
          </a:p>
        </p:txBody>
      </p:sp>
      <p:sp>
        <p:nvSpPr>
          <p:cNvPr id="302" name="Google Shape;302;p40"/>
          <p:cNvSpPr txBox="1"/>
          <p:nvPr/>
        </p:nvSpPr>
        <p:spPr>
          <a:xfrm>
            <a:off x="4857675" y="1541750"/>
            <a:ext cx="15906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1</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SERVICE </a:t>
            </a:r>
            <a:br>
              <a:rPr lang="en-US" sz="1200" b="1" i="0" u="none" strike="noStrike" cap="none" dirty="0">
                <a:solidFill>
                  <a:schemeClr val="dk1"/>
                </a:solidFill>
                <a:latin typeface="Calibri"/>
                <a:ea typeface="Calibri"/>
                <a:cs typeface="Calibri"/>
                <a:sym typeface="Calibri"/>
              </a:rPr>
            </a:br>
            <a:r>
              <a:rPr lang="en-US" sz="1200" b="1" i="0" u="none" strike="noStrike" cap="none" dirty="0">
                <a:solidFill>
                  <a:schemeClr val="dk1"/>
                </a:solidFill>
                <a:latin typeface="Calibri"/>
                <a:ea typeface="Calibri"/>
                <a:cs typeface="Calibri"/>
                <a:sym typeface="Calibri"/>
              </a:rPr>
              <a:t>DELIVERY</a:t>
            </a:r>
            <a:endParaRPr sz="1200" b="0" i="0" u="none" strike="noStrike" cap="none" dirty="0">
              <a:solidFill>
                <a:srgbClr val="000000"/>
              </a:solidFill>
              <a:latin typeface="Calibri"/>
              <a:ea typeface="Calibri"/>
              <a:cs typeface="Calibri"/>
              <a:sym typeface="Calibri"/>
            </a:endParaRPr>
          </a:p>
        </p:txBody>
      </p:sp>
      <p:sp>
        <p:nvSpPr>
          <p:cNvPr id="303" name="Google Shape;303;p40"/>
          <p:cNvSpPr txBox="1"/>
          <p:nvPr/>
        </p:nvSpPr>
        <p:spPr>
          <a:xfrm>
            <a:off x="3014062" y="4301575"/>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4</a:t>
            </a:r>
            <a:endParaRPr sz="12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dirty="0">
                <a:solidFill>
                  <a:schemeClr val="dk1"/>
                </a:solidFill>
                <a:latin typeface="Calibri"/>
                <a:ea typeface="Calibri"/>
                <a:cs typeface="Calibri"/>
                <a:sym typeface="Calibri"/>
              </a:rPr>
              <a:t>PREPAREDNESS AND RESPONSE</a:t>
            </a:r>
            <a:endParaRPr sz="1100" b="0" i="0" u="none" strike="noStrike" cap="none" dirty="0">
              <a:solidFill>
                <a:srgbClr val="000000"/>
              </a:solidFill>
              <a:latin typeface="Calibri"/>
              <a:ea typeface="Calibri"/>
              <a:cs typeface="Calibri"/>
              <a:sym typeface="Calibri"/>
            </a:endParaRPr>
          </a:p>
        </p:txBody>
      </p:sp>
      <p:sp>
        <p:nvSpPr>
          <p:cNvPr id="304" name="Google Shape;304;p40"/>
          <p:cNvSpPr txBox="1"/>
          <p:nvPr/>
        </p:nvSpPr>
        <p:spPr>
          <a:xfrm>
            <a:off x="146957" y="2958750"/>
            <a:ext cx="2288518" cy="1065900"/>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400" dirty="0">
                <a:ea typeface="Calibri"/>
                <a:cs typeface="Calibri"/>
                <a:sym typeface="Calibri"/>
              </a:rPr>
              <a:t>TOR developed and firm contracted for the development of the Afghanistan </a:t>
            </a:r>
            <a:r>
              <a:rPr lang="en-US" sz="1400" dirty="0" err="1">
                <a:ea typeface="Calibri"/>
                <a:cs typeface="Calibri"/>
                <a:sym typeface="Calibri"/>
              </a:rPr>
              <a:t>Hydromet</a:t>
            </a:r>
            <a:r>
              <a:rPr lang="en-US" sz="1400" dirty="0">
                <a:ea typeface="Calibri"/>
                <a:cs typeface="Calibri"/>
                <a:sym typeface="Calibri"/>
              </a:rPr>
              <a:t> Atlas</a:t>
            </a:r>
          </a:p>
        </p:txBody>
      </p:sp>
    </p:spTree>
    <p:extLst>
      <p:ext uri="{BB962C8B-B14F-4D97-AF65-F5344CB8AC3E}">
        <p14:creationId xmlns:p14="http://schemas.microsoft.com/office/powerpoint/2010/main" val="418330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900" y="748255"/>
            <a:ext cx="3886200" cy="461665"/>
          </a:xfrm>
        </p:spPr>
        <p:txBody>
          <a:bodyPr/>
          <a:lstStyle/>
          <a:p>
            <a:pPr algn="ctr"/>
            <a:r>
              <a:rPr lang="en-US" sz="3000" dirty="0"/>
              <a:t>Project Performance</a:t>
            </a:r>
          </a:p>
        </p:txBody>
      </p:sp>
      <p:sp>
        <p:nvSpPr>
          <p:cNvPr id="3" name="Text Placeholder 2"/>
          <p:cNvSpPr>
            <a:spLocks noGrp="1"/>
          </p:cNvSpPr>
          <p:nvPr>
            <p:ph type="body" idx="1"/>
          </p:nvPr>
        </p:nvSpPr>
        <p:spPr>
          <a:xfrm>
            <a:off x="1056772" y="3657600"/>
            <a:ext cx="7030455" cy="2462213"/>
          </a:xfrm>
        </p:spPr>
        <p:txBody>
          <a:bodyPr/>
          <a:lstStyle/>
          <a:p>
            <a:pPr marL="400050" indent="-400050">
              <a:buAutoNum type="romanLcPeriod"/>
            </a:pPr>
            <a:r>
              <a:rPr lang="en-US" sz="2000" b="0" dirty="0"/>
              <a:t>Rate of expenditure – $61,309 (2%) expenditure ; Commitments  at $170,842 (5%) made but disbursements delayed due to COVID </a:t>
            </a:r>
          </a:p>
          <a:p>
            <a:pPr marL="400050" indent="-400050">
              <a:buAutoNum type="romanLcPeriod"/>
            </a:pPr>
            <a:endParaRPr lang="en-US" sz="2000" b="0" dirty="0"/>
          </a:p>
          <a:p>
            <a:pPr marL="400050" indent="-400050">
              <a:buAutoNum type="romanLcPeriod"/>
            </a:pPr>
            <a:r>
              <a:rPr lang="en-US" sz="2000" b="0" dirty="0"/>
              <a:t>Rate of delivery – Efforts ongoing to conduct virtual training to continue implementation of activities despite COVID</a:t>
            </a:r>
          </a:p>
          <a:p>
            <a:endParaRPr lang="en-US" sz="2000" b="0" dirty="0"/>
          </a:p>
          <a:p>
            <a:pPr marL="400050" indent="-400050">
              <a:buAutoNum type="romanLcPeriod"/>
            </a:pPr>
            <a:r>
              <a:rPr lang="en-US" sz="2000" b="0" dirty="0"/>
              <a:t>The project remains fully aligned to the CREWS objectives.</a:t>
            </a:r>
            <a:endParaRPr lang="en-US" sz="20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 xmlns:a16="http://schemas.microsoft.com/office/drawing/2014/main" id="{E070317D-A280-4FFE-A78B-C5677F445732}"/>
              </a:ext>
            </a:extLst>
          </p:cNvPr>
          <p:cNvPicPr>
            <a:picLocks noChangeAspect="1"/>
          </p:cNvPicPr>
          <p:nvPr/>
        </p:nvPicPr>
        <p:blipFill>
          <a:blip r:embed="rId4"/>
          <a:stretch>
            <a:fillRect/>
          </a:stretch>
        </p:blipFill>
        <p:spPr>
          <a:xfrm>
            <a:off x="1067770" y="1828800"/>
            <a:ext cx="6495288" cy="1473958"/>
          </a:xfrm>
          <a:prstGeom prst="rect">
            <a:avLst/>
          </a:prstGeom>
        </p:spPr>
      </p:pic>
    </p:spTree>
    <p:extLst>
      <p:ext uri="{BB962C8B-B14F-4D97-AF65-F5344CB8AC3E}">
        <p14:creationId xmlns:p14="http://schemas.microsoft.com/office/powerpoint/2010/main" val="1356773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p:cNvSpPr txBox="1">
            <a:spLocks noGrp="1"/>
          </p:cNvSpPr>
          <p:nvPr>
            <p:ph type="body" idx="1"/>
          </p:nvPr>
        </p:nvSpPr>
        <p:spPr>
          <a:xfrm>
            <a:off x="990600" y="1820620"/>
            <a:ext cx="7391400" cy="2192908"/>
          </a:xfrm>
          <a:prstGeom prst="rect">
            <a:avLst/>
          </a:prstGeom>
        </p:spPr>
        <p:txBody>
          <a:bodyPr vert="horz" wrap="square" lIns="0" tIns="0" rIns="0" bIns="0" rtlCol="0">
            <a:spAutoFit/>
          </a:bodyPr>
          <a:lstStyle/>
          <a:p>
            <a:r>
              <a:rPr lang="en-US" sz="2000" dirty="0"/>
              <a:t>Risk Rating: High</a:t>
            </a:r>
          </a:p>
          <a:p>
            <a:endParaRPr lang="en-US" sz="2000" dirty="0"/>
          </a:p>
          <a:p>
            <a:pPr marL="342900" indent="-342900">
              <a:buFont typeface="Wingdings" panose="05000000000000000000" pitchFamily="2" charset="2"/>
              <a:buChar char="q"/>
            </a:pPr>
            <a:r>
              <a:rPr lang="en-US" sz="2000" dirty="0"/>
              <a:t>Due to added constraints of the COVID situation</a:t>
            </a:r>
          </a:p>
          <a:p>
            <a:r>
              <a:rPr lang="en-US" sz="2000" dirty="0"/>
              <a:t> </a:t>
            </a:r>
          </a:p>
          <a:p>
            <a:pPr marL="285750" lvl="0" indent="-285750">
              <a:buFont typeface="Wingdings" pitchFamily="2" charset="2"/>
              <a:buChar char="q"/>
            </a:pPr>
            <a:endParaRPr lang="en-US" sz="2000" b="0" dirty="0"/>
          </a:p>
          <a:p>
            <a:pPr lvl="0"/>
            <a:endParaRPr lang="en-US" sz="2000" b="0" dirty="0"/>
          </a:p>
          <a:p>
            <a:pPr marL="298450" indent="-285750">
              <a:lnSpc>
                <a:spcPct val="100000"/>
              </a:lnSpc>
              <a:spcBef>
                <a:spcPts val="325"/>
              </a:spcBef>
              <a:buFont typeface="Wingdings" pitchFamily="2" charset="2"/>
              <a:buChar char="q"/>
            </a:pPr>
            <a:r>
              <a:rPr lang="en-US" sz="2000" dirty="0"/>
              <a:t>Mitigation</a:t>
            </a:r>
            <a:r>
              <a:rPr lang="en-US" sz="2000" b="0" dirty="0"/>
              <a:t>: Conduct of virtual communications and meetings</a:t>
            </a:r>
            <a:endParaRPr sz="2000" b="0" spc="-10" dirty="0"/>
          </a:p>
        </p:txBody>
      </p:sp>
      <p:sp>
        <p:nvSpPr>
          <p:cNvPr id="14" name="object 3"/>
          <p:cNvSpPr/>
          <p:nvPr/>
        </p:nvSpPr>
        <p:spPr>
          <a:xfrm>
            <a:off x="0" y="3932999"/>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15" name="object 4"/>
          <p:cNvSpPr/>
          <p:nvPr/>
        </p:nvSpPr>
        <p:spPr>
          <a:xfrm>
            <a:off x="0" y="466617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16" name="object 5"/>
          <p:cNvSpPr/>
          <p:nvPr/>
        </p:nvSpPr>
        <p:spPr>
          <a:xfrm>
            <a:off x="0" y="539600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17" name="object 6"/>
          <p:cNvSpPr txBox="1">
            <a:spLocks noGrp="1"/>
          </p:cNvSpPr>
          <p:nvPr>
            <p:ph type="title"/>
          </p:nvPr>
        </p:nvSpPr>
        <p:spPr>
          <a:xfrm>
            <a:off x="474370" y="656939"/>
            <a:ext cx="8195259" cy="492443"/>
          </a:xfrm>
          <a:prstGeom prst="rect">
            <a:avLst/>
          </a:prstGeom>
        </p:spPr>
        <p:txBody>
          <a:bodyPr vert="horz" wrap="square" lIns="0" tIns="0" rIns="0" bIns="0" rtlCol="0">
            <a:spAutoFit/>
          </a:bodyPr>
          <a:lstStyle/>
          <a:p>
            <a:pPr marL="12700" algn="ctr">
              <a:lnSpc>
                <a:spcPct val="100000"/>
              </a:lnSpc>
            </a:pPr>
            <a:r>
              <a:rPr dirty="0"/>
              <a:t>Risk</a:t>
            </a:r>
            <a:r>
              <a:rPr spc="-25" dirty="0"/>
              <a:t> </a:t>
            </a:r>
            <a:r>
              <a:rPr dirty="0"/>
              <a:t>Status</a:t>
            </a:r>
          </a:p>
        </p:txBody>
      </p:sp>
    </p:spTree>
    <p:extLst>
      <p:ext uri="{BB962C8B-B14F-4D97-AF65-F5344CB8AC3E}">
        <p14:creationId xmlns:p14="http://schemas.microsoft.com/office/powerpoint/2010/main" val="1619418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p:cNvSpPr txBox="1"/>
          <p:nvPr/>
        </p:nvSpPr>
        <p:spPr>
          <a:xfrm>
            <a:off x="3076194" y="2577617"/>
            <a:ext cx="2581910" cy="635635"/>
          </a:xfrm>
          <a:prstGeom prst="rect">
            <a:avLst/>
          </a:prstGeom>
        </p:spPr>
        <p:txBody>
          <a:bodyPr vert="horz" wrap="square" lIns="0" tIns="0" rIns="0" bIns="0" rtlCol="0">
            <a:spAutoFit/>
          </a:bodyPr>
          <a:lstStyle/>
          <a:p>
            <a:pPr marL="12700">
              <a:lnSpc>
                <a:spcPct val="100000"/>
              </a:lnSpc>
            </a:pPr>
            <a:r>
              <a:rPr sz="4800" spc="-5" dirty="0">
                <a:latin typeface="Calibri"/>
                <a:cs typeface="Calibri"/>
              </a:rPr>
              <a:t>Than</a:t>
            </a:r>
            <a:r>
              <a:rPr sz="4800" dirty="0">
                <a:latin typeface="Calibri"/>
                <a:cs typeface="Calibri"/>
              </a:rPr>
              <a:t>k</a:t>
            </a:r>
            <a:r>
              <a:rPr sz="4800" spc="10" dirty="0">
                <a:latin typeface="Calibri"/>
                <a:cs typeface="Calibri"/>
              </a:rPr>
              <a:t> </a:t>
            </a:r>
            <a:r>
              <a:rPr sz="4800" spc="-90" dirty="0">
                <a:latin typeface="Calibri"/>
                <a:cs typeface="Calibri"/>
              </a:rPr>
              <a:t>y</a:t>
            </a:r>
            <a:r>
              <a:rPr sz="4800" spc="-5" dirty="0">
                <a:latin typeface="Calibri"/>
                <a:cs typeface="Calibri"/>
              </a:rPr>
              <a:t>ou</a:t>
            </a:r>
            <a:endParaRPr sz="4800">
              <a:latin typeface="Calibri"/>
              <a:cs typeface="Calibri"/>
            </a:endParaRPr>
          </a:p>
        </p:txBody>
      </p:sp>
      <p:sp>
        <p:nvSpPr>
          <p:cNvPr id="10" name="object 3"/>
          <p:cNvSpPr/>
          <p:nvPr/>
        </p:nvSpPr>
        <p:spPr>
          <a:xfrm>
            <a:off x="251523" y="620648"/>
            <a:ext cx="3485134" cy="1512189"/>
          </a:xfrm>
          <a:prstGeom prst="rect">
            <a:avLst/>
          </a:prstGeom>
          <a:blipFill>
            <a:blip r:embed="rId3" cstate="print"/>
            <a:stretch>
              <a:fillRect/>
            </a:stretch>
          </a:blipFill>
        </p:spPr>
        <p:txBody>
          <a:bodyPr wrap="square" lIns="0" tIns="0" rIns="0" bIns="0" rtlCol="0"/>
          <a:lstStyle/>
          <a:p>
            <a:endParaRPr/>
          </a:p>
        </p:txBody>
      </p:sp>
      <p:sp>
        <p:nvSpPr>
          <p:cNvPr id="11" name="object 4"/>
          <p:cNvSpPr/>
          <p:nvPr/>
        </p:nvSpPr>
        <p:spPr>
          <a:xfrm>
            <a:off x="1755648" y="5342191"/>
            <a:ext cx="2744343" cy="542480"/>
          </a:xfrm>
          <a:prstGeom prst="rect">
            <a:avLst/>
          </a:prstGeom>
          <a:blipFill>
            <a:blip r:embed="rId4" cstate="print"/>
            <a:stretch>
              <a:fillRect/>
            </a:stretch>
          </a:blipFill>
        </p:spPr>
        <p:txBody>
          <a:bodyPr wrap="square" lIns="0" tIns="0" rIns="0" bIns="0" rtlCol="0"/>
          <a:lstStyle/>
          <a:p>
            <a:endParaRPr/>
          </a:p>
        </p:txBody>
      </p:sp>
      <p:sp>
        <p:nvSpPr>
          <p:cNvPr id="12" name="object 6"/>
          <p:cNvSpPr/>
          <p:nvPr/>
        </p:nvSpPr>
        <p:spPr>
          <a:xfrm>
            <a:off x="4708016" y="5406288"/>
            <a:ext cx="1994789" cy="455383"/>
          </a:xfrm>
          <a:prstGeom prst="rect">
            <a:avLst/>
          </a:prstGeom>
          <a:blipFill>
            <a:blip r:embed="rId5" cstate="print"/>
            <a:stretch>
              <a:fillRect/>
            </a:stretch>
          </a:blipFill>
        </p:spPr>
        <p:txBody>
          <a:bodyPr wrap="square" lIns="0" tIns="0" rIns="0" bIns="0" rtlCol="0"/>
          <a:lstStyle/>
          <a:p>
            <a:endParaRPr/>
          </a:p>
        </p:txBody>
      </p:sp>
      <p:sp>
        <p:nvSpPr>
          <p:cNvPr id="18" name="object 7"/>
          <p:cNvSpPr/>
          <p:nvPr/>
        </p:nvSpPr>
        <p:spPr>
          <a:xfrm>
            <a:off x="1907667" y="3433571"/>
            <a:ext cx="5410073" cy="1615185"/>
          </a:xfrm>
          <a:prstGeom prst="rect">
            <a:avLst/>
          </a:prstGeom>
          <a:blipFill>
            <a:blip r:embed="rId6" cstate="print"/>
            <a:stretch>
              <a:fillRect/>
            </a:stretch>
          </a:blipFill>
        </p:spPr>
        <p:txBody>
          <a:bodyPr wrap="square" lIns="0" tIns="0" rIns="0" bIns="0" rtlCol="0"/>
          <a:lstStyle/>
          <a:p>
            <a:endParaRPr/>
          </a:p>
        </p:txBody>
      </p:sp>
      <p:sp>
        <p:nvSpPr>
          <p:cNvPr id="19" name="object 8"/>
          <p:cNvSpPr/>
          <p:nvPr/>
        </p:nvSpPr>
        <p:spPr>
          <a:xfrm>
            <a:off x="0" y="5201424"/>
            <a:ext cx="1755648" cy="715683"/>
          </a:xfrm>
          <a:prstGeom prst="rect">
            <a:avLst/>
          </a:prstGeom>
          <a:blipFill>
            <a:blip r:embed="rId7" cstate="print"/>
            <a:stretch>
              <a:fillRect/>
            </a:stretch>
          </a:blipFill>
        </p:spPr>
        <p:txBody>
          <a:bodyPr wrap="square" lIns="0" tIns="0" rIns="0" bIns="0" rtlCol="0"/>
          <a:lstStyle/>
          <a:p>
            <a:endParaRPr/>
          </a:p>
        </p:txBody>
      </p:sp>
      <p:pic>
        <p:nvPicPr>
          <p:cNvPr id="2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5342192"/>
            <a:ext cx="1828800" cy="519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124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31" name="Picture 30" descr="A close up of a map&#10;&#10;Description automatically generated">
            <a:extLst>
              <a:ext uri="{FF2B5EF4-FFF2-40B4-BE49-F238E27FC236}">
                <a16:creationId xmlns="" xmlns:a16="http://schemas.microsoft.com/office/drawing/2014/main" id="{1A778E39-6704-4865-B3FE-6B15DD5D7F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66" y="1648577"/>
            <a:ext cx="3906000" cy="4048148"/>
          </a:xfrm>
          <a:prstGeom prst="rect">
            <a:avLst/>
          </a:prstGeom>
        </p:spPr>
      </p:pic>
      <p:sp>
        <p:nvSpPr>
          <p:cNvPr id="61" name="object 2"/>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62" name="object 3"/>
          <p:cNvSpPr/>
          <p:nvPr/>
        </p:nvSpPr>
        <p:spPr>
          <a:xfrm>
            <a:off x="0" y="5387251"/>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63" name="object 4"/>
          <p:cNvSpPr/>
          <p:nvPr/>
        </p:nvSpPr>
        <p:spPr>
          <a:xfrm>
            <a:off x="286237" y="6281329"/>
            <a:ext cx="1475231" cy="501081"/>
          </a:xfrm>
          <a:prstGeom prst="rect">
            <a:avLst/>
          </a:prstGeom>
          <a:blipFill>
            <a:blip r:embed="rId4" cstate="print"/>
            <a:stretch>
              <a:fillRect/>
            </a:stretch>
          </a:blipFill>
        </p:spPr>
        <p:txBody>
          <a:bodyPr wrap="square" lIns="0" tIns="0" rIns="0" bIns="0" rtlCol="0"/>
          <a:lstStyle/>
          <a:p>
            <a:endParaRPr/>
          </a:p>
        </p:txBody>
      </p:sp>
      <p:sp>
        <p:nvSpPr>
          <p:cNvPr id="64" name="object 6"/>
          <p:cNvSpPr/>
          <p:nvPr/>
        </p:nvSpPr>
        <p:spPr>
          <a:xfrm>
            <a:off x="395541" y="1161275"/>
            <a:ext cx="638175" cy="251460"/>
          </a:xfrm>
          <a:custGeom>
            <a:avLst/>
            <a:gdLst/>
            <a:ahLst/>
            <a:cxnLst/>
            <a:rect l="l" t="t" r="r" b="b"/>
            <a:pathLst>
              <a:path w="638175" h="251459">
                <a:moveTo>
                  <a:pt x="0" y="251472"/>
                </a:moveTo>
                <a:lnTo>
                  <a:pt x="637654" y="251472"/>
                </a:lnTo>
                <a:lnTo>
                  <a:pt x="637654" y="0"/>
                </a:lnTo>
                <a:lnTo>
                  <a:pt x="0" y="0"/>
                </a:lnTo>
                <a:lnTo>
                  <a:pt x="0" y="251472"/>
                </a:lnTo>
                <a:close/>
              </a:path>
            </a:pathLst>
          </a:custGeom>
          <a:solidFill>
            <a:srgbClr val="B50707"/>
          </a:solidFill>
        </p:spPr>
        <p:txBody>
          <a:bodyPr wrap="square" lIns="0" tIns="0" rIns="0" bIns="0" rtlCol="0"/>
          <a:lstStyle/>
          <a:p>
            <a:endParaRPr/>
          </a:p>
        </p:txBody>
      </p:sp>
      <p:sp>
        <p:nvSpPr>
          <p:cNvPr id="65" name="object 7"/>
          <p:cNvSpPr/>
          <p:nvPr/>
        </p:nvSpPr>
        <p:spPr>
          <a:xfrm>
            <a:off x="1033183" y="1161275"/>
            <a:ext cx="622935" cy="251460"/>
          </a:xfrm>
          <a:custGeom>
            <a:avLst/>
            <a:gdLst/>
            <a:ahLst/>
            <a:cxnLst/>
            <a:rect l="l" t="t" r="r" b="b"/>
            <a:pathLst>
              <a:path w="622935" h="251459">
                <a:moveTo>
                  <a:pt x="0" y="251472"/>
                </a:moveTo>
                <a:lnTo>
                  <a:pt x="622477" y="251472"/>
                </a:lnTo>
                <a:lnTo>
                  <a:pt x="622477" y="0"/>
                </a:lnTo>
                <a:lnTo>
                  <a:pt x="0" y="0"/>
                </a:lnTo>
                <a:lnTo>
                  <a:pt x="0" y="251472"/>
                </a:lnTo>
                <a:close/>
              </a:path>
            </a:pathLst>
          </a:custGeom>
          <a:solidFill>
            <a:srgbClr val="B50707"/>
          </a:solidFill>
        </p:spPr>
        <p:txBody>
          <a:bodyPr wrap="square" lIns="0" tIns="0" rIns="0" bIns="0" rtlCol="0"/>
          <a:lstStyle/>
          <a:p>
            <a:endParaRPr/>
          </a:p>
        </p:txBody>
      </p:sp>
      <p:sp>
        <p:nvSpPr>
          <p:cNvPr id="66" name="object 8"/>
          <p:cNvSpPr/>
          <p:nvPr/>
        </p:nvSpPr>
        <p:spPr>
          <a:xfrm>
            <a:off x="1655698"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30D0D"/>
          </a:solidFill>
        </p:spPr>
        <p:txBody>
          <a:bodyPr wrap="square" lIns="0" tIns="0" rIns="0" bIns="0" rtlCol="0"/>
          <a:lstStyle/>
          <a:p>
            <a:endParaRPr/>
          </a:p>
        </p:txBody>
      </p:sp>
      <p:sp>
        <p:nvSpPr>
          <p:cNvPr id="67" name="object 9"/>
          <p:cNvSpPr/>
          <p:nvPr/>
        </p:nvSpPr>
        <p:spPr>
          <a:xfrm>
            <a:off x="2285745" y="1161275"/>
            <a:ext cx="630555" cy="251460"/>
          </a:xfrm>
          <a:custGeom>
            <a:avLst/>
            <a:gdLst/>
            <a:ahLst/>
            <a:cxnLst/>
            <a:rect l="l" t="t" r="r" b="b"/>
            <a:pathLst>
              <a:path w="630555" h="251459">
                <a:moveTo>
                  <a:pt x="0" y="251472"/>
                </a:moveTo>
                <a:lnTo>
                  <a:pt x="630072" y="251472"/>
                </a:lnTo>
                <a:lnTo>
                  <a:pt x="630072" y="0"/>
                </a:lnTo>
                <a:lnTo>
                  <a:pt x="0" y="0"/>
                </a:lnTo>
                <a:lnTo>
                  <a:pt x="0" y="251472"/>
                </a:lnTo>
                <a:close/>
              </a:path>
            </a:pathLst>
          </a:custGeom>
          <a:solidFill>
            <a:srgbClr val="DF564D"/>
          </a:solidFill>
        </p:spPr>
        <p:txBody>
          <a:bodyPr wrap="square" lIns="0" tIns="0" rIns="0" bIns="0" rtlCol="0"/>
          <a:lstStyle/>
          <a:p>
            <a:endParaRPr/>
          </a:p>
        </p:txBody>
      </p:sp>
      <p:sp>
        <p:nvSpPr>
          <p:cNvPr id="68" name="object 10"/>
          <p:cNvSpPr txBox="1">
            <a:spLocks/>
          </p:cNvSpPr>
          <p:nvPr/>
        </p:nvSpPr>
        <p:spPr>
          <a:xfrm>
            <a:off x="474370" y="656939"/>
            <a:ext cx="8195259" cy="407034"/>
          </a:xfrm>
          <a:prstGeom prst="rect">
            <a:avLst/>
          </a:prstGeom>
        </p:spPr>
        <p:txBody>
          <a:bodyPr vert="horz" wrap="square" lIns="0" tIns="55195" rIns="0" bIns="0" rtlCol="0">
            <a:spAutoFit/>
          </a:bodyPr>
          <a:lstStyle>
            <a:lvl1pPr>
              <a:defRPr>
                <a:latin typeface="+mj-lt"/>
                <a:ea typeface="+mj-ea"/>
                <a:cs typeface="+mj-cs"/>
              </a:defRPr>
            </a:lvl1pPr>
          </a:lstStyle>
          <a:p>
            <a:pPr marL="12700"/>
            <a:r>
              <a:rPr lang="en-US" sz="2800" kern="0" spc="-20">
                <a:solidFill>
                  <a:sysClr val="windowText" lastClr="000000"/>
                </a:solidFill>
                <a:latin typeface="Arial"/>
                <a:cs typeface="Arial"/>
              </a:rPr>
              <a:t>A</a:t>
            </a:r>
            <a:r>
              <a:rPr lang="en-US" sz="2800" kern="0" spc="-30">
                <a:solidFill>
                  <a:sysClr val="windowText" lastClr="000000"/>
                </a:solidFill>
                <a:latin typeface="Arial"/>
                <a:cs typeface="Arial"/>
              </a:rPr>
              <a:t>F</a:t>
            </a:r>
            <a:r>
              <a:rPr lang="en-US" sz="2800" kern="0" spc="-20">
                <a:solidFill>
                  <a:sysClr val="windowText" lastClr="000000"/>
                </a:solidFill>
                <a:latin typeface="Arial"/>
                <a:cs typeface="Arial"/>
              </a:rPr>
              <a:t>RICA</a:t>
            </a:r>
            <a:endParaRPr lang="en-US" sz="2800" kern="0">
              <a:solidFill>
                <a:sysClr val="windowText" lastClr="000000"/>
              </a:solidFill>
              <a:latin typeface="Arial"/>
              <a:cs typeface="Arial"/>
            </a:endParaRPr>
          </a:p>
        </p:txBody>
      </p:sp>
      <p:sp>
        <p:nvSpPr>
          <p:cNvPr id="69" name="object 12"/>
          <p:cNvSpPr txBox="1"/>
          <p:nvPr/>
        </p:nvSpPr>
        <p:spPr>
          <a:xfrm>
            <a:off x="5486400" y="493938"/>
            <a:ext cx="1791970" cy="307777"/>
          </a:xfrm>
          <a:prstGeom prst="rect">
            <a:avLst/>
          </a:prstGeom>
        </p:spPr>
        <p:txBody>
          <a:bodyPr vert="horz" wrap="square" lIns="0" tIns="0" rIns="0" bIns="0" rtlCol="0">
            <a:spAutoFit/>
          </a:bodyPr>
          <a:lstStyle/>
          <a:p>
            <a:pPr marL="12700">
              <a:lnSpc>
                <a:spcPct val="100000"/>
              </a:lnSpc>
            </a:pPr>
            <a:r>
              <a:rPr sz="2000" spc="-10" dirty="0">
                <a:latin typeface="Arial"/>
                <a:cs typeface="Arial"/>
              </a:rPr>
              <a:t>Leveraging</a:t>
            </a:r>
            <a:endParaRPr sz="2000" dirty="0">
              <a:latin typeface="Arial"/>
              <a:cs typeface="Arial"/>
            </a:endParaRPr>
          </a:p>
        </p:txBody>
      </p:sp>
      <p:graphicFrame>
        <p:nvGraphicFramePr>
          <p:cNvPr id="70" name="object 11"/>
          <p:cNvGraphicFramePr>
            <a:graphicFrameLocks noGrp="1"/>
          </p:cNvGraphicFramePr>
          <p:nvPr>
            <p:extLst>
              <p:ext uri="{D42A27DB-BD31-4B8C-83A1-F6EECF244321}">
                <p14:modId xmlns:p14="http://schemas.microsoft.com/office/powerpoint/2010/main" val="2234750342"/>
              </p:ext>
            </p:extLst>
          </p:nvPr>
        </p:nvGraphicFramePr>
        <p:xfrm>
          <a:off x="3907006" y="801715"/>
          <a:ext cx="5084593" cy="5671664"/>
        </p:xfrm>
        <a:graphic>
          <a:graphicData uri="http://schemas.openxmlformats.org/drawingml/2006/table">
            <a:tbl>
              <a:tblPr firstRow="1" bandRow="1">
                <a:tableStyleId>{2D5ABB26-0587-4C30-8999-92F81FD0307C}</a:tableStyleId>
              </a:tblPr>
              <a:tblGrid>
                <a:gridCol w="1271111">
                  <a:extLst>
                    <a:ext uri="{9D8B030D-6E8A-4147-A177-3AD203B41FA5}">
                      <a16:colId xmlns="" xmlns:a16="http://schemas.microsoft.com/office/drawing/2014/main" val="20000"/>
                    </a:ext>
                  </a:extLst>
                </a:gridCol>
                <a:gridCol w="1271110">
                  <a:extLst>
                    <a:ext uri="{9D8B030D-6E8A-4147-A177-3AD203B41FA5}">
                      <a16:colId xmlns="" xmlns:a16="http://schemas.microsoft.com/office/drawing/2014/main" val="20001"/>
                    </a:ext>
                  </a:extLst>
                </a:gridCol>
                <a:gridCol w="1271248">
                  <a:extLst>
                    <a:ext uri="{9D8B030D-6E8A-4147-A177-3AD203B41FA5}">
                      <a16:colId xmlns="" xmlns:a16="http://schemas.microsoft.com/office/drawing/2014/main" val="20002"/>
                    </a:ext>
                  </a:extLst>
                </a:gridCol>
                <a:gridCol w="1271124">
                  <a:extLst>
                    <a:ext uri="{9D8B030D-6E8A-4147-A177-3AD203B41FA5}">
                      <a16:colId xmlns="" xmlns:a16="http://schemas.microsoft.com/office/drawing/2014/main" val="20003"/>
                    </a:ext>
                  </a:extLst>
                </a:gridCol>
              </a:tblGrid>
              <a:tr h="593155">
                <a:tc>
                  <a:txBody>
                    <a:bodyPr/>
                    <a:lstStyle/>
                    <a:p>
                      <a:pPr marL="360680">
                        <a:lnSpc>
                          <a:spcPct val="100000"/>
                        </a:lnSpc>
                      </a:pPr>
                      <a:r>
                        <a:rPr sz="1200" b="1" spc="-5" dirty="0">
                          <a:solidFill>
                            <a:srgbClr val="FFFFFF"/>
                          </a:solidFill>
                          <a:latin typeface="Calibri"/>
                          <a:cs typeface="Calibri"/>
                        </a:rPr>
                        <a:t>P</a:t>
                      </a:r>
                      <a:r>
                        <a:rPr sz="1200" b="1" dirty="0">
                          <a:solidFill>
                            <a:srgbClr val="FFFFFF"/>
                          </a:solidFill>
                          <a:latin typeface="Calibri"/>
                          <a:cs typeface="Calibri"/>
                        </a:rPr>
                        <a:t>ro</a:t>
                      </a:r>
                      <a:r>
                        <a:rPr sz="1200" b="1" spc="5" dirty="0">
                          <a:solidFill>
                            <a:srgbClr val="FFFFFF"/>
                          </a:solidFill>
                          <a:latin typeface="Calibri"/>
                          <a:cs typeface="Calibri"/>
                        </a:rPr>
                        <a:t>j</a:t>
                      </a:r>
                      <a:r>
                        <a:rPr sz="1200" b="1" spc="-5" dirty="0">
                          <a:solidFill>
                            <a:srgbClr val="FFFFFF"/>
                          </a:solidFill>
                          <a:latin typeface="Calibri"/>
                          <a:cs typeface="Calibri"/>
                        </a:rPr>
                        <a:t>ect</a:t>
                      </a:r>
                      <a:endParaRPr sz="1200" dirty="0">
                        <a:latin typeface="Calibri"/>
                        <a:cs typeface="Calibri"/>
                      </a:endParaRPr>
                    </a:p>
                  </a:txBody>
                  <a:tcPr marL="0" marR="0" marT="0" marB="0">
                    <a:solidFill>
                      <a:srgbClr val="C0504D"/>
                    </a:solidFill>
                  </a:tcPr>
                </a:tc>
                <a:tc>
                  <a:txBody>
                    <a:bodyPr/>
                    <a:lstStyle/>
                    <a:p>
                      <a:pPr marL="374650">
                        <a:lnSpc>
                          <a:spcPct val="100000"/>
                        </a:lnSpc>
                      </a:pPr>
                      <a:r>
                        <a:rPr sz="1200" b="1" dirty="0">
                          <a:solidFill>
                            <a:srgbClr val="FFFFFF"/>
                          </a:solidFill>
                          <a:latin typeface="Calibri"/>
                          <a:cs typeface="Calibri"/>
                        </a:rPr>
                        <a:t>In</a:t>
                      </a:r>
                      <a:r>
                        <a:rPr sz="1200" b="1" spc="5" dirty="0">
                          <a:solidFill>
                            <a:srgbClr val="FFFFFF"/>
                          </a:solidFill>
                          <a:latin typeface="Calibri"/>
                          <a:cs typeface="Calibri"/>
                        </a:rPr>
                        <a:t> </a:t>
                      </a:r>
                      <a:r>
                        <a:rPr sz="1200" b="1" dirty="0">
                          <a:solidFill>
                            <a:srgbClr val="FFFFFF"/>
                          </a:solidFill>
                          <a:latin typeface="Calibri"/>
                          <a:cs typeface="Calibri"/>
                        </a:rPr>
                        <a:t>U</a:t>
                      </a:r>
                      <a:r>
                        <a:rPr sz="1200" b="1" spc="-10" dirty="0">
                          <a:solidFill>
                            <a:srgbClr val="FFFFFF"/>
                          </a:solidFill>
                          <a:latin typeface="Calibri"/>
                          <a:cs typeface="Calibri"/>
                        </a:rPr>
                        <a:t>S</a:t>
                      </a:r>
                      <a:r>
                        <a:rPr sz="1200" b="1" dirty="0">
                          <a:solidFill>
                            <a:srgbClr val="FFFFFF"/>
                          </a:solidFill>
                          <a:latin typeface="Calibri"/>
                          <a:cs typeface="Calibri"/>
                        </a:rPr>
                        <a:t>D</a:t>
                      </a:r>
                      <a:endParaRPr sz="1200" dirty="0">
                        <a:latin typeface="Calibri"/>
                        <a:cs typeface="Calibri"/>
                      </a:endParaRPr>
                    </a:p>
                  </a:txBody>
                  <a:tcPr marL="0" marR="0" marT="0" marB="0">
                    <a:solidFill>
                      <a:srgbClr val="C0504D"/>
                    </a:solidFill>
                  </a:tcPr>
                </a:tc>
                <a:tc>
                  <a:txBody>
                    <a:bodyPr/>
                    <a:lstStyle/>
                    <a:p>
                      <a:pPr marL="108585" marR="99695" algn="ctr">
                        <a:lnSpc>
                          <a:spcPct val="114999"/>
                        </a:lnSpc>
                      </a:pPr>
                      <a:r>
                        <a:rPr sz="1200" b="1" spc="-5" dirty="0">
                          <a:solidFill>
                            <a:srgbClr val="FFFFFF"/>
                          </a:solidFill>
                          <a:latin typeface="Calibri"/>
                          <a:cs typeface="Calibri"/>
                        </a:rPr>
                        <a:t>Lev</a:t>
                      </a:r>
                      <a:r>
                        <a:rPr sz="1200" b="1" spc="-10"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ag</a:t>
                      </a:r>
                      <a:r>
                        <a:rPr sz="1200" b="1" dirty="0">
                          <a:solidFill>
                            <a:srgbClr val="FFFFFF"/>
                          </a:solidFill>
                          <a:latin typeface="Calibri"/>
                          <a:cs typeface="Calibri"/>
                        </a:rPr>
                        <a:t>ing</a:t>
                      </a:r>
                      <a:r>
                        <a:rPr sz="1200" b="1" spc="20" dirty="0">
                          <a:solidFill>
                            <a:srgbClr val="FFFFFF"/>
                          </a:solidFill>
                          <a:latin typeface="Calibri"/>
                          <a:cs typeface="Calibri"/>
                        </a:rPr>
                        <a:t> </a:t>
                      </a:r>
                      <a:r>
                        <a:rPr sz="1200" b="1" spc="-5" dirty="0">
                          <a:solidFill>
                            <a:srgbClr val="FFFFFF"/>
                          </a:solidFill>
                          <a:latin typeface="Calibri"/>
                          <a:cs typeface="Calibri"/>
                        </a:rPr>
                        <a:t>a</a:t>
                      </a:r>
                      <a:r>
                        <a:rPr sz="1200" b="1" dirty="0">
                          <a:solidFill>
                            <a:srgbClr val="FFFFFF"/>
                          </a:solidFill>
                          <a:latin typeface="Calibri"/>
                          <a:cs typeface="Calibri"/>
                        </a:rPr>
                        <a:t>nd s</a:t>
                      </a:r>
                      <a:r>
                        <a:rPr sz="1200" b="1" spc="-5" dirty="0">
                          <a:solidFill>
                            <a:srgbClr val="FFFFFF"/>
                          </a:solidFill>
                          <a:latin typeface="Calibri"/>
                          <a:cs typeface="Calibri"/>
                        </a:rPr>
                        <a:t>y</a:t>
                      </a:r>
                      <a:r>
                        <a:rPr sz="1200" b="1" dirty="0">
                          <a:solidFill>
                            <a:srgbClr val="FFFFFF"/>
                          </a:solidFill>
                          <a:latin typeface="Calibri"/>
                          <a:cs typeface="Calibri"/>
                        </a:rPr>
                        <a:t>n</a:t>
                      </a:r>
                      <a:r>
                        <a:rPr sz="1200" b="1" spc="-5"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g</a:t>
                      </a:r>
                      <a:r>
                        <a:rPr sz="1200" b="1" dirty="0">
                          <a:solidFill>
                            <a:srgbClr val="FFFFFF"/>
                          </a:solidFill>
                          <a:latin typeface="Calibri"/>
                          <a:cs typeface="Calibri"/>
                        </a:rPr>
                        <a:t>i</a:t>
                      </a:r>
                      <a:r>
                        <a:rPr sz="1200" b="1" spc="-5" dirty="0">
                          <a:solidFill>
                            <a:srgbClr val="FFFFFF"/>
                          </a:solidFill>
                          <a:latin typeface="Calibri"/>
                          <a:cs typeface="Calibri"/>
                        </a:rPr>
                        <a:t>e</a:t>
                      </a:r>
                      <a:r>
                        <a:rPr sz="1200" b="1" dirty="0">
                          <a:solidFill>
                            <a:srgbClr val="FFFFFF"/>
                          </a:solidFill>
                          <a:latin typeface="Calibri"/>
                          <a:cs typeface="Calibri"/>
                        </a:rPr>
                        <a:t>s</a:t>
                      </a:r>
                      <a:r>
                        <a:rPr sz="1200" b="1" spc="-10" dirty="0">
                          <a:solidFill>
                            <a:srgbClr val="FFFFFF"/>
                          </a:solidFill>
                          <a:latin typeface="Calibri"/>
                          <a:cs typeface="Calibri"/>
                        </a:rPr>
                        <a:t> </a:t>
                      </a:r>
                      <a:r>
                        <a:rPr sz="1200" b="1" dirty="0">
                          <a:solidFill>
                            <a:srgbClr val="FFFFFF"/>
                          </a:solidFill>
                          <a:latin typeface="Calibri"/>
                          <a:cs typeface="Calibri"/>
                        </a:rPr>
                        <a:t>(in U</a:t>
                      </a:r>
                      <a:r>
                        <a:rPr sz="1200" b="1" spc="-10" dirty="0">
                          <a:solidFill>
                            <a:srgbClr val="FFFFFF"/>
                          </a:solidFill>
                          <a:latin typeface="Calibri"/>
                          <a:cs typeface="Calibri"/>
                        </a:rPr>
                        <a:t>S</a:t>
                      </a:r>
                      <a:r>
                        <a:rPr sz="1200" b="1" spc="-5" dirty="0">
                          <a:solidFill>
                            <a:srgbClr val="FFFFFF"/>
                          </a:solidFill>
                          <a:latin typeface="Calibri"/>
                          <a:cs typeface="Calibri"/>
                        </a:rPr>
                        <a:t>D)</a:t>
                      </a:r>
                      <a:endParaRPr sz="1200" dirty="0">
                        <a:latin typeface="Calibri"/>
                        <a:cs typeface="Calibri"/>
                      </a:endParaRPr>
                    </a:p>
                  </a:txBody>
                  <a:tcPr marL="0" marR="0" marT="0" marB="0">
                    <a:solidFill>
                      <a:srgbClr val="C0504D"/>
                    </a:solidFill>
                  </a:tcPr>
                </a:tc>
                <a:tc>
                  <a:txBody>
                    <a:bodyPr/>
                    <a:lstStyle/>
                    <a:p>
                      <a:pPr marL="398145" marR="236854" indent="-151130">
                        <a:lnSpc>
                          <a:spcPct val="114999"/>
                        </a:lnSpc>
                      </a:pPr>
                      <a:r>
                        <a:rPr sz="1200" b="1" spc="-5" dirty="0">
                          <a:solidFill>
                            <a:srgbClr val="FFFFFF"/>
                          </a:solidFill>
                          <a:latin typeface="Calibri"/>
                          <a:cs typeface="Calibri"/>
                        </a:rPr>
                        <a:t>Lev</a:t>
                      </a:r>
                      <a:r>
                        <a:rPr sz="1200" b="1" spc="-10" dirty="0">
                          <a:solidFill>
                            <a:srgbClr val="FFFFFF"/>
                          </a:solidFill>
                          <a:latin typeface="Calibri"/>
                          <a:cs typeface="Calibri"/>
                        </a:rPr>
                        <a:t>e</a:t>
                      </a:r>
                      <a:r>
                        <a:rPr sz="1200" b="1" dirty="0">
                          <a:solidFill>
                            <a:srgbClr val="FFFFFF"/>
                          </a:solidFill>
                          <a:latin typeface="Calibri"/>
                          <a:cs typeface="Calibri"/>
                        </a:rPr>
                        <a:t>r</a:t>
                      </a:r>
                      <a:r>
                        <a:rPr sz="1200" b="1" spc="-5" dirty="0">
                          <a:solidFill>
                            <a:srgbClr val="FFFFFF"/>
                          </a:solidFill>
                          <a:latin typeface="Calibri"/>
                          <a:cs typeface="Calibri"/>
                        </a:rPr>
                        <a:t>ag</a:t>
                      </a:r>
                      <a:r>
                        <a:rPr sz="1200" b="1" dirty="0">
                          <a:solidFill>
                            <a:srgbClr val="FFFFFF"/>
                          </a:solidFill>
                          <a:latin typeface="Calibri"/>
                          <a:cs typeface="Calibri"/>
                        </a:rPr>
                        <a:t>ing f</a:t>
                      </a:r>
                      <a:r>
                        <a:rPr sz="1200" b="1" spc="-5" dirty="0">
                          <a:solidFill>
                            <a:srgbClr val="FFFFFF"/>
                          </a:solidFill>
                          <a:latin typeface="Calibri"/>
                          <a:cs typeface="Calibri"/>
                        </a:rPr>
                        <a:t>ac</a:t>
                      </a:r>
                      <a:r>
                        <a:rPr sz="1200" b="1" spc="5" dirty="0">
                          <a:solidFill>
                            <a:srgbClr val="FFFFFF"/>
                          </a:solidFill>
                          <a:latin typeface="Calibri"/>
                          <a:cs typeface="Calibri"/>
                        </a:rPr>
                        <a:t>t</a:t>
                      </a:r>
                      <a:r>
                        <a:rPr sz="1200" b="1" dirty="0">
                          <a:solidFill>
                            <a:srgbClr val="FFFFFF"/>
                          </a:solidFill>
                          <a:latin typeface="Calibri"/>
                          <a:cs typeface="Calibri"/>
                        </a:rPr>
                        <a:t>or</a:t>
                      </a:r>
                      <a:endParaRPr sz="1200" dirty="0">
                        <a:latin typeface="Calibri"/>
                        <a:cs typeface="Calibri"/>
                      </a:endParaRPr>
                    </a:p>
                  </a:txBody>
                  <a:tcPr marL="0" marR="0" marT="0" marB="0">
                    <a:solidFill>
                      <a:srgbClr val="C0504D"/>
                    </a:solidFill>
                  </a:tcPr>
                </a:tc>
                <a:extLst>
                  <a:ext uri="{0D108BD9-81ED-4DB2-BD59-A6C34878D82A}">
                    <a16:rowId xmlns="" xmlns:a16="http://schemas.microsoft.com/office/drawing/2014/main" val="10000"/>
                  </a:ext>
                </a:extLst>
              </a:tr>
              <a:tr h="720104">
                <a:tc>
                  <a:txBody>
                    <a:bodyPr/>
                    <a:lstStyle/>
                    <a:p>
                      <a:pPr marL="68580">
                        <a:lnSpc>
                          <a:spcPct val="100000"/>
                        </a:lnSpc>
                      </a:pPr>
                      <a:r>
                        <a:rPr sz="1000" b="1" dirty="0">
                          <a:latin typeface="Calibri"/>
                          <a:cs typeface="Calibri"/>
                        </a:rPr>
                        <a:t>Burk</a:t>
                      </a:r>
                      <a:r>
                        <a:rPr sz="1000" b="1" spc="-5" dirty="0">
                          <a:latin typeface="Calibri"/>
                          <a:cs typeface="Calibri"/>
                        </a:rPr>
                        <a:t>i</a:t>
                      </a:r>
                      <a:r>
                        <a:rPr sz="1000" b="1" dirty="0">
                          <a:latin typeface="Calibri"/>
                          <a:cs typeface="Calibri"/>
                        </a:rPr>
                        <a:t>na</a:t>
                      </a:r>
                      <a:r>
                        <a:rPr sz="1000" b="1" spc="-25" dirty="0">
                          <a:latin typeface="Calibri"/>
                          <a:cs typeface="Calibri"/>
                        </a:rPr>
                        <a:t> </a:t>
                      </a:r>
                      <a:r>
                        <a:rPr sz="1000" b="1" dirty="0">
                          <a:latin typeface="Calibri"/>
                          <a:cs typeface="Calibri"/>
                        </a:rPr>
                        <a:t>Faso</a:t>
                      </a:r>
                      <a:endParaRPr sz="1000" dirty="0">
                        <a:latin typeface="Calibri"/>
                        <a:cs typeface="Calibri"/>
                      </a:endParaRPr>
                    </a:p>
                  </a:txBody>
                  <a:tcPr marL="0" marR="0" marT="0" marB="0">
                    <a:lnR w="12700" cap="flat" cmpd="sng" algn="ctr">
                      <a:solidFill>
                        <a:srgbClr val="C00000"/>
                      </a:solidFill>
                      <a:prstDash val="solid"/>
                      <a:round/>
                      <a:headEnd type="none" w="med" len="med"/>
                      <a:tailEnd type="none" w="med" len="med"/>
                    </a:lnR>
                    <a:solidFill>
                      <a:srgbClr val="CFD6E7"/>
                    </a:solidFill>
                  </a:tcPr>
                </a:tc>
                <a:tc>
                  <a:txBody>
                    <a:bodyPr/>
                    <a:lstStyle/>
                    <a:p>
                      <a:pPr marL="389890" marR="316230" indent="-66040">
                        <a:lnSpc>
                          <a:spcPct val="114999"/>
                        </a:lnSpc>
                      </a:pPr>
                      <a:r>
                        <a:rPr sz="1000" dirty="0">
                          <a:latin typeface="Calibri"/>
                          <a:cs typeface="Calibri"/>
                        </a:rPr>
                        <a:t>2,192,200 </a:t>
                      </a:r>
                      <a:r>
                        <a:rPr sz="1000" spc="-5" dirty="0">
                          <a:latin typeface="Calibri"/>
                          <a:cs typeface="Calibri"/>
                        </a:rPr>
                        <a:t>(WMO)</a:t>
                      </a:r>
                      <a:endParaRPr sz="1000" dirty="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marL="63500" marR="57785">
                        <a:lnSpc>
                          <a:spcPct val="114999"/>
                        </a:lnSpc>
                      </a:pPr>
                      <a:r>
                        <a:rPr sz="1000" u="sng" spc="-5" dirty="0">
                          <a:solidFill>
                            <a:srgbClr val="0000FF"/>
                          </a:solidFill>
                          <a:latin typeface="Calibri"/>
                          <a:cs typeface="Calibri"/>
                        </a:rPr>
                        <a:t>GC</a:t>
                      </a:r>
                      <a:r>
                        <a:rPr sz="1000" u="sng" dirty="0">
                          <a:solidFill>
                            <a:srgbClr val="0000FF"/>
                          </a:solidFill>
                          <a:latin typeface="Calibri"/>
                          <a:cs typeface="Calibri"/>
                        </a:rPr>
                        <a:t>F</a:t>
                      </a:r>
                      <a:r>
                        <a:rPr sz="1000" spc="5" dirty="0">
                          <a:solidFill>
                            <a:srgbClr val="0000FF"/>
                          </a:solidFill>
                          <a:latin typeface="Calibri"/>
                          <a:cs typeface="Calibri"/>
                        </a:rPr>
                        <a:t> </a:t>
                      </a:r>
                      <a:r>
                        <a:rPr sz="1000" dirty="0">
                          <a:latin typeface="Calibri"/>
                          <a:cs typeface="Calibri"/>
                        </a:rPr>
                        <a:t>2</a:t>
                      </a:r>
                      <a:r>
                        <a:rPr lang="en-US" sz="1000" dirty="0">
                          <a:latin typeface="Calibri"/>
                          <a:cs typeface="Calibri"/>
                        </a:rPr>
                        <a:t>2</a:t>
                      </a:r>
                      <a:r>
                        <a:rPr sz="1000" spc="10" dirty="0">
                          <a:latin typeface="Calibri"/>
                          <a:cs typeface="Calibri"/>
                        </a:rPr>
                        <a:t>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 </a:t>
                      </a:r>
                      <a:r>
                        <a:rPr sz="1000" u="sng" dirty="0">
                          <a:solidFill>
                            <a:srgbClr val="0000FF"/>
                          </a:solidFill>
                          <a:latin typeface="Calibri"/>
                          <a:cs typeface="Calibri"/>
                          <a:hlinkClick r:id="rId5"/>
                        </a:rPr>
                        <a:t>IDA</a:t>
                      </a:r>
                      <a:r>
                        <a:rPr sz="1000" dirty="0">
                          <a:solidFill>
                            <a:srgbClr val="0000FF"/>
                          </a:solidFill>
                          <a:latin typeface="Calibri"/>
                          <a:cs typeface="Calibri"/>
                        </a:rPr>
                        <a:t> </a:t>
                      </a:r>
                      <a:r>
                        <a:rPr lang="en-US" sz="1000" dirty="0">
                          <a:latin typeface="Calibri"/>
                          <a:cs typeface="Calibri"/>
                        </a:rPr>
                        <a:t>9</a:t>
                      </a:r>
                      <a:r>
                        <a:rPr sz="1000" spc="-5" dirty="0">
                          <a:latin typeface="Calibri"/>
                          <a:cs typeface="Calibri"/>
                        </a:rPr>
                        <a:t> </a:t>
                      </a:r>
                      <a:r>
                        <a:rPr sz="1000" dirty="0">
                          <a:latin typeface="Calibri"/>
                          <a:cs typeface="Calibri"/>
                        </a:rPr>
                        <a:t>mi</a:t>
                      </a:r>
                      <a:r>
                        <a:rPr sz="1000" spc="-5" dirty="0">
                          <a:latin typeface="Calibri"/>
                          <a:cs typeface="Calibri"/>
                        </a:rPr>
                        <a:t>l</a:t>
                      </a:r>
                      <a:r>
                        <a:rPr sz="1000" dirty="0">
                          <a:latin typeface="Calibri"/>
                          <a:cs typeface="Calibri"/>
                        </a:rPr>
                        <a:t>lion</a:t>
                      </a:r>
                      <a:r>
                        <a:rPr sz="1000" spc="-10" dirty="0">
                          <a:latin typeface="Calibri"/>
                          <a:cs typeface="Calibri"/>
                        </a:rPr>
                        <a:t> </a:t>
                      </a:r>
                      <a:r>
                        <a:rPr sz="1000" dirty="0">
                          <a:latin typeface="Calibri"/>
                          <a:cs typeface="Calibri"/>
                        </a:rPr>
                        <a:t>/</a:t>
                      </a:r>
                      <a:r>
                        <a:rPr sz="1000" spc="-5" dirty="0">
                          <a:latin typeface="Calibri"/>
                          <a:cs typeface="Calibri"/>
                        </a:rPr>
                        <a:t> </a:t>
                      </a:r>
                      <a:r>
                        <a:rPr sz="1000" dirty="0">
                          <a:latin typeface="Calibri"/>
                          <a:cs typeface="Calibri"/>
                        </a:rPr>
                        <a:t>G</a:t>
                      </a:r>
                      <a:r>
                        <a:rPr sz="1000" spc="-5" dirty="0">
                          <a:latin typeface="Calibri"/>
                          <a:cs typeface="Calibri"/>
                        </a:rPr>
                        <a:t>FCS </a:t>
                      </a:r>
                      <a:r>
                        <a:rPr sz="1000" dirty="0">
                          <a:latin typeface="Calibri"/>
                          <a:cs typeface="Calibri"/>
                        </a:rPr>
                        <a:t>300k</a:t>
                      </a:r>
                      <a:r>
                        <a:rPr sz="1000" spc="10" dirty="0">
                          <a:latin typeface="Calibri"/>
                          <a:cs typeface="Calibri"/>
                        </a:rPr>
                        <a:t> </a:t>
                      </a:r>
                      <a:r>
                        <a:rPr sz="1000" dirty="0">
                          <a:latin typeface="Calibri"/>
                          <a:cs typeface="Calibri"/>
                        </a:rPr>
                        <a:t>/</a:t>
                      </a:r>
                      <a:r>
                        <a:rPr sz="1000" spc="-5" dirty="0">
                          <a:latin typeface="Calibri"/>
                          <a:cs typeface="Calibri"/>
                        </a:rPr>
                        <a:t> </a:t>
                      </a:r>
                      <a:r>
                        <a:rPr sz="1000" dirty="0">
                          <a:latin typeface="Calibri"/>
                          <a:cs typeface="Calibri"/>
                        </a:rPr>
                        <a:t>GEF</a:t>
                      </a:r>
                      <a:r>
                        <a:rPr sz="1000" spc="-5" dirty="0">
                          <a:latin typeface="Calibri"/>
                          <a:cs typeface="Calibri"/>
                        </a:rPr>
                        <a:t> </a:t>
                      </a:r>
                      <a:r>
                        <a:rPr sz="1000" dirty="0">
                          <a:latin typeface="Calibri"/>
                          <a:cs typeface="Calibri"/>
                        </a:rPr>
                        <a:t>3.6</a:t>
                      </a:r>
                      <a:r>
                        <a:rPr lang="en-US" sz="1000" dirty="0">
                          <a:latin typeface="Calibri"/>
                          <a:cs typeface="Calibri"/>
                        </a:rPr>
                        <a:t>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a:t>
                      </a:r>
                      <a:r>
                        <a:rPr sz="1000" spc="-5" dirty="0">
                          <a:latin typeface="Calibri"/>
                          <a:cs typeface="Calibri"/>
                        </a:rPr>
                        <a:t> CR</a:t>
                      </a:r>
                      <a:r>
                        <a:rPr sz="1000" dirty="0">
                          <a:latin typeface="Calibri"/>
                          <a:cs typeface="Calibri"/>
                        </a:rPr>
                        <a:t>EWS We</a:t>
                      </a:r>
                      <a:r>
                        <a:rPr sz="1000" spc="-10" dirty="0">
                          <a:latin typeface="Calibri"/>
                          <a:cs typeface="Calibri"/>
                        </a:rPr>
                        <a:t>s</a:t>
                      </a:r>
                      <a:r>
                        <a:rPr sz="1000" dirty="0">
                          <a:latin typeface="Calibri"/>
                          <a:cs typeface="Calibri"/>
                        </a:rPr>
                        <a:t>t</a:t>
                      </a:r>
                      <a:r>
                        <a:rPr sz="1000" spc="15" dirty="0">
                          <a:latin typeface="Calibri"/>
                          <a:cs typeface="Calibri"/>
                        </a:rPr>
                        <a:t> </a:t>
                      </a:r>
                      <a:r>
                        <a:rPr sz="1000" dirty="0">
                          <a:latin typeface="Calibri"/>
                          <a:cs typeface="Calibri"/>
                        </a:rPr>
                        <a:t>A</a:t>
                      </a:r>
                      <a:r>
                        <a:rPr sz="1000" spc="-5" dirty="0">
                          <a:latin typeface="Calibri"/>
                          <a:cs typeface="Calibri"/>
                        </a:rPr>
                        <a:t>f</a:t>
                      </a:r>
                      <a:r>
                        <a:rPr sz="1000" dirty="0">
                          <a:latin typeface="Calibri"/>
                          <a:cs typeface="Calibri"/>
                        </a:rPr>
                        <a:t>rica</a:t>
                      </a: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algn="ctr">
                        <a:lnSpc>
                          <a:spcPct val="100000"/>
                        </a:lnSpc>
                      </a:pPr>
                      <a:r>
                        <a:rPr sz="1000" dirty="0">
                          <a:latin typeface="Verdana"/>
                          <a:cs typeface="Verdana"/>
                        </a:rPr>
                        <a:t>16x</a:t>
                      </a:r>
                    </a:p>
                  </a:txBody>
                  <a:tcPr marL="0" marR="0" marT="0" marB="0">
                    <a:lnL w="12700" cap="flat" cmpd="sng" algn="ctr">
                      <a:solidFill>
                        <a:srgbClr val="C00000"/>
                      </a:solidFill>
                      <a:prstDash val="solid"/>
                      <a:round/>
                      <a:headEnd type="none" w="med" len="med"/>
                      <a:tailEnd type="none" w="med" len="med"/>
                    </a:lnL>
                    <a:solidFill>
                      <a:srgbClr val="CFD6E7"/>
                    </a:solidFill>
                  </a:tcPr>
                </a:tc>
                <a:extLst>
                  <a:ext uri="{0D108BD9-81ED-4DB2-BD59-A6C34878D82A}">
                    <a16:rowId xmlns="" xmlns:a16="http://schemas.microsoft.com/office/drawing/2014/main" val="10002"/>
                  </a:ext>
                </a:extLst>
              </a:tr>
              <a:tr h="720104">
                <a:tc>
                  <a:txBody>
                    <a:bodyPr/>
                    <a:lstStyle/>
                    <a:p>
                      <a:pPr marL="68580">
                        <a:lnSpc>
                          <a:spcPct val="100000"/>
                        </a:lnSpc>
                      </a:pPr>
                      <a:r>
                        <a:rPr lang="en-US" sz="1000" b="1" dirty="0">
                          <a:latin typeface="Calibri"/>
                          <a:cs typeface="Calibri"/>
                        </a:rPr>
                        <a:t>Chad</a:t>
                      </a:r>
                      <a:endParaRPr sz="1000" b="1" dirty="0">
                        <a:latin typeface="Calibri"/>
                        <a:cs typeface="Calibri"/>
                      </a:endParaRPr>
                    </a:p>
                  </a:txBody>
                  <a:tcPr marL="0" marR="0" marT="0" marB="0">
                    <a:lnR w="12700" cap="flat" cmpd="sng" algn="ctr">
                      <a:solidFill>
                        <a:srgbClr val="C00000"/>
                      </a:solidFill>
                      <a:prstDash val="solid"/>
                      <a:round/>
                      <a:headEnd type="none" w="med" len="med"/>
                      <a:tailEnd type="none" w="med" len="med"/>
                    </a:lnR>
                    <a:solidFill>
                      <a:srgbClr val="CFD6E7"/>
                    </a:solidFill>
                  </a:tcPr>
                </a:tc>
                <a:tc>
                  <a:txBody>
                    <a:bodyPr/>
                    <a:lstStyle/>
                    <a:p>
                      <a:pPr marL="269240" marR="260350" indent="54610">
                        <a:lnSpc>
                          <a:spcPct val="114999"/>
                        </a:lnSpc>
                      </a:pPr>
                      <a:r>
                        <a:rPr lang="en-US" sz="1000" dirty="0">
                          <a:latin typeface="Calibri"/>
                          <a:cs typeface="Calibri"/>
                        </a:rPr>
                        <a:t>3,150,000 (WB, WMO)</a:t>
                      </a:r>
                      <a:endParaRPr sz="1000" dirty="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marL="63500" marR="57785">
                        <a:lnSpc>
                          <a:spcPct val="114999"/>
                        </a:lnSpc>
                      </a:pPr>
                      <a:r>
                        <a:rPr lang="en-US" sz="1000" dirty="0">
                          <a:latin typeface="Calibri"/>
                          <a:cs typeface="Calibri"/>
                        </a:rPr>
                        <a:t>IDA TBD</a:t>
                      </a:r>
                      <a:r>
                        <a:rPr lang="en-US" sz="1000" spc="-10" dirty="0">
                          <a:latin typeface="+mn-lt"/>
                          <a:cs typeface="Calibri"/>
                        </a:rPr>
                        <a:t> </a:t>
                      </a:r>
                      <a:r>
                        <a:rPr lang="en-US" sz="1000" dirty="0">
                          <a:latin typeface="+mn-lt"/>
                          <a:cs typeface="Calibri"/>
                        </a:rPr>
                        <a:t>/</a:t>
                      </a:r>
                      <a:r>
                        <a:rPr lang="en-US" sz="1000" spc="-5" dirty="0">
                          <a:latin typeface="+mn-lt"/>
                          <a:cs typeface="Calibri"/>
                        </a:rPr>
                        <a:t> CR</a:t>
                      </a:r>
                      <a:r>
                        <a:rPr lang="en-US" sz="1000" dirty="0">
                          <a:latin typeface="+mn-lt"/>
                          <a:cs typeface="Calibri"/>
                        </a:rPr>
                        <a:t>EWS We</a:t>
                      </a:r>
                      <a:r>
                        <a:rPr lang="en-US" sz="1000" spc="-10" dirty="0">
                          <a:latin typeface="+mn-lt"/>
                          <a:cs typeface="Calibri"/>
                        </a:rPr>
                        <a:t>s</a:t>
                      </a:r>
                      <a:r>
                        <a:rPr lang="en-US" sz="1000" dirty="0">
                          <a:latin typeface="+mn-lt"/>
                          <a:cs typeface="Calibri"/>
                        </a:rPr>
                        <a:t>t</a:t>
                      </a:r>
                      <a:r>
                        <a:rPr lang="en-US" sz="1000" spc="15" dirty="0">
                          <a:latin typeface="+mn-lt"/>
                          <a:cs typeface="Calibri"/>
                        </a:rPr>
                        <a:t> </a:t>
                      </a:r>
                      <a:r>
                        <a:rPr lang="en-US" sz="1000" dirty="0">
                          <a:latin typeface="+mn-lt"/>
                          <a:cs typeface="Calibri"/>
                        </a:rPr>
                        <a:t>A</a:t>
                      </a:r>
                      <a:r>
                        <a:rPr lang="en-US" sz="1000" spc="-5" dirty="0">
                          <a:latin typeface="+mn-lt"/>
                          <a:cs typeface="Calibri"/>
                        </a:rPr>
                        <a:t>f</a:t>
                      </a:r>
                      <a:r>
                        <a:rPr lang="en-US" sz="1000" dirty="0">
                          <a:latin typeface="+mn-lt"/>
                          <a:cs typeface="Calibri"/>
                        </a:rPr>
                        <a:t>rica</a:t>
                      </a:r>
                      <a:endParaRPr sz="1000" dirty="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algn="ctr">
                        <a:lnSpc>
                          <a:spcPct val="100000"/>
                        </a:lnSpc>
                      </a:pPr>
                      <a:r>
                        <a:rPr lang="en-US" sz="1000" dirty="0">
                          <a:latin typeface="Verdana"/>
                          <a:cs typeface="Verdana"/>
                        </a:rPr>
                        <a:t>TBD</a:t>
                      </a:r>
                      <a:endParaRPr sz="1000" dirty="0">
                        <a:latin typeface="Verdana"/>
                        <a:cs typeface="Verdana"/>
                      </a:endParaRPr>
                    </a:p>
                  </a:txBody>
                  <a:tcPr marL="0" marR="0" marT="0" marB="0">
                    <a:lnL w="12700" cap="flat" cmpd="sng" algn="ctr">
                      <a:solidFill>
                        <a:srgbClr val="C00000"/>
                      </a:solidFill>
                      <a:prstDash val="solid"/>
                      <a:round/>
                      <a:headEnd type="none" w="med" len="med"/>
                      <a:tailEnd type="none" w="med" len="med"/>
                    </a:lnL>
                    <a:solidFill>
                      <a:srgbClr val="CFD6E7"/>
                    </a:solidFill>
                  </a:tcPr>
                </a:tc>
                <a:extLst>
                  <a:ext uri="{0D108BD9-81ED-4DB2-BD59-A6C34878D82A}">
                    <a16:rowId xmlns="" xmlns:a16="http://schemas.microsoft.com/office/drawing/2014/main" val="10003"/>
                  </a:ext>
                </a:extLst>
              </a:tr>
              <a:tr h="720104">
                <a:tc>
                  <a:txBody>
                    <a:bodyPr/>
                    <a:lstStyle/>
                    <a:p>
                      <a:pPr marL="68580" marR="294640">
                        <a:lnSpc>
                          <a:spcPct val="115100"/>
                        </a:lnSpc>
                      </a:pPr>
                      <a:r>
                        <a:rPr sz="1000" b="1" spc="-5" dirty="0">
                          <a:latin typeface="Calibri"/>
                          <a:cs typeface="Calibri"/>
                        </a:rPr>
                        <a:t>D</a:t>
                      </a:r>
                      <a:r>
                        <a:rPr sz="1000" b="1" dirty="0">
                          <a:latin typeface="Calibri"/>
                          <a:cs typeface="Calibri"/>
                        </a:rPr>
                        <a:t>emocratic Repub</a:t>
                      </a:r>
                      <a:r>
                        <a:rPr sz="1000" b="1" spc="-5" dirty="0">
                          <a:latin typeface="Calibri"/>
                          <a:cs typeface="Calibri"/>
                        </a:rPr>
                        <a:t>li</a:t>
                      </a:r>
                      <a:r>
                        <a:rPr sz="1000" b="1" dirty="0">
                          <a:latin typeface="Calibri"/>
                          <a:cs typeface="Calibri"/>
                        </a:rPr>
                        <a:t>c </a:t>
                      </a:r>
                      <a:r>
                        <a:rPr sz="1000" b="1" spc="5" dirty="0">
                          <a:latin typeface="Calibri"/>
                          <a:cs typeface="Calibri"/>
                        </a:rPr>
                        <a:t>o</a:t>
                      </a:r>
                      <a:r>
                        <a:rPr sz="1000" b="1" dirty="0">
                          <a:latin typeface="Calibri"/>
                          <a:cs typeface="Calibri"/>
                        </a:rPr>
                        <a:t>f</a:t>
                      </a:r>
                      <a:r>
                        <a:rPr sz="1000" b="1" spc="-15" dirty="0">
                          <a:latin typeface="Calibri"/>
                          <a:cs typeface="Calibri"/>
                        </a:rPr>
                        <a:t> </a:t>
                      </a:r>
                      <a:r>
                        <a:rPr sz="1000" b="1" dirty="0">
                          <a:latin typeface="Calibri"/>
                          <a:cs typeface="Calibri"/>
                        </a:rPr>
                        <a:t>t</a:t>
                      </a:r>
                      <a:r>
                        <a:rPr sz="1000" b="1" spc="5" dirty="0">
                          <a:latin typeface="Calibri"/>
                          <a:cs typeface="Calibri"/>
                        </a:rPr>
                        <a:t>h</a:t>
                      </a:r>
                      <a:r>
                        <a:rPr sz="1000" b="1" dirty="0">
                          <a:latin typeface="Calibri"/>
                          <a:cs typeface="Calibri"/>
                        </a:rPr>
                        <a:t>e </a:t>
                      </a:r>
                      <a:r>
                        <a:rPr sz="1000" b="1" spc="-5" dirty="0">
                          <a:latin typeface="Calibri"/>
                          <a:cs typeface="Calibri"/>
                        </a:rPr>
                        <a:t>C</a:t>
                      </a:r>
                      <a:r>
                        <a:rPr sz="1000" b="1" dirty="0">
                          <a:latin typeface="Calibri"/>
                          <a:cs typeface="Calibri"/>
                        </a:rPr>
                        <a:t>on</a:t>
                      </a:r>
                      <a:r>
                        <a:rPr sz="1000" b="1" spc="-5" dirty="0">
                          <a:latin typeface="Calibri"/>
                          <a:cs typeface="Calibri"/>
                        </a:rPr>
                        <a:t>g</a:t>
                      </a:r>
                      <a:r>
                        <a:rPr sz="1000" b="1" dirty="0">
                          <a:latin typeface="Calibri"/>
                          <a:cs typeface="Calibri"/>
                        </a:rPr>
                        <a:t>o</a:t>
                      </a:r>
                      <a:endParaRPr sz="1000" dirty="0">
                        <a:latin typeface="Calibri"/>
                        <a:cs typeface="Calibri"/>
                      </a:endParaRPr>
                    </a:p>
                  </a:txBody>
                  <a:tcPr marL="0" marR="0" marT="0" marB="0">
                    <a:lnR w="12700" cap="flat" cmpd="sng" algn="ctr">
                      <a:solidFill>
                        <a:srgbClr val="C00000"/>
                      </a:solidFill>
                      <a:prstDash val="solid"/>
                      <a:round/>
                      <a:headEnd type="none" w="med" len="med"/>
                      <a:tailEnd type="none" w="med" len="med"/>
                    </a:lnR>
                    <a:solidFill>
                      <a:srgbClr val="CFD6E7"/>
                    </a:solidFill>
                  </a:tcPr>
                </a:tc>
                <a:tc>
                  <a:txBody>
                    <a:bodyPr/>
                    <a:lstStyle/>
                    <a:p>
                      <a:pPr marL="269240" marR="260350" indent="54610">
                        <a:lnSpc>
                          <a:spcPct val="114999"/>
                        </a:lnSpc>
                      </a:pPr>
                      <a:r>
                        <a:rPr sz="1000" dirty="0">
                          <a:latin typeface="Calibri"/>
                          <a:cs typeface="Calibri"/>
                        </a:rPr>
                        <a:t>3,090,000 </a:t>
                      </a:r>
                      <a:r>
                        <a:rPr sz="1000" spc="-5" dirty="0">
                          <a:latin typeface="Calibri"/>
                          <a:cs typeface="Calibri"/>
                        </a:rPr>
                        <a:t>(WB</a:t>
                      </a:r>
                      <a:r>
                        <a:rPr sz="1000" dirty="0">
                          <a:latin typeface="Calibri"/>
                          <a:cs typeface="Calibri"/>
                        </a:rPr>
                        <a:t>, WMO)</a:t>
                      </a: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marL="63500" marR="91440">
                        <a:lnSpc>
                          <a:spcPct val="115100"/>
                        </a:lnSpc>
                      </a:pPr>
                      <a:r>
                        <a:rPr sz="1000" u="sng" spc="-5" dirty="0">
                          <a:solidFill>
                            <a:srgbClr val="0000FF"/>
                          </a:solidFill>
                          <a:latin typeface="Calibri"/>
                          <a:cs typeface="Calibri"/>
                          <a:hlinkClick r:id="rId6"/>
                        </a:rPr>
                        <a:t>GFDR</a:t>
                      </a:r>
                      <a:r>
                        <a:rPr sz="1000" u="sng" dirty="0">
                          <a:solidFill>
                            <a:srgbClr val="0000FF"/>
                          </a:solidFill>
                          <a:latin typeface="Calibri"/>
                          <a:cs typeface="Calibri"/>
                          <a:hlinkClick r:id="rId6"/>
                        </a:rPr>
                        <a:t>R</a:t>
                      </a:r>
                      <a:r>
                        <a:rPr sz="1000" spc="-5" dirty="0">
                          <a:solidFill>
                            <a:srgbClr val="0000FF"/>
                          </a:solidFill>
                          <a:latin typeface="Calibri"/>
                          <a:cs typeface="Calibri"/>
                          <a:hlinkClick r:id="rId6"/>
                        </a:rPr>
                        <a:t> </a:t>
                      </a:r>
                      <a:r>
                        <a:rPr sz="1000" dirty="0">
                          <a:latin typeface="Calibri"/>
                          <a:cs typeface="Calibri"/>
                        </a:rPr>
                        <a:t>2.7</a:t>
                      </a:r>
                      <a:r>
                        <a:rPr sz="1000" spc="10" dirty="0">
                          <a:latin typeface="Calibri"/>
                          <a:cs typeface="Calibri"/>
                        </a:rPr>
                        <a:t>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 </a:t>
                      </a:r>
                      <a:r>
                        <a:rPr sz="1000" u="sng" spc="-5" dirty="0">
                          <a:solidFill>
                            <a:srgbClr val="0000FF"/>
                          </a:solidFill>
                          <a:latin typeface="Calibri"/>
                          <a:cs typeface="Calibri"/>
                          <a:hlinkClick r:id="rId6"/>
                        </a:rPr>
                        <a:t>G</a:t>
                      </a:r>
                      <a:r>
                        <a:rPr sz="1000" u="sng" dirty="0">
                          <a:solidFill>
                            <a:srgbClr val="0000FF"/>
                          </a:solidFill>
                          <a:latin typeface="Calibri"/>
                          <a:cs typeface="Calibri"/>
                          <a:hlinkClick r:id="rId6"/>
                        </a:rPr>
                        <a:t>EF</a:t>
                      </a:r>
                      <a:r>
                        <a:rPr sz="1000" dirty="0">
                          <a:solidFill>
                            <a:srgbClr val="0000FF"/>
                          </a:solidFill>
                          <a:latin typeface="Calibri"/>
                          <a:cs typeface="Calibri"/>
                          <a:hlinkClick r:id="rId6"/>
                        </a:rPr>
                        <a:t> </a:t>
                      </a:r>
                      <a:r>
                        <a:rPr sz="1000" dirty="0">
                          <a:latin typeface="Calibri"/>
                          <a:cs typeface="Calibri"/>
                        </a:rPr>
                        <a:t>5.</a:t>
                      </a:r>
                      <a:r>
                        <a:rPr lang="en-GB" sz="1000" dirty="0">
                          <a:latin typeface="Calibri"/>
                          <a:cs typeface="Calibri"/>
                        </a:rPr>
                        <a:t>2</a:t>
                      </a:r>
                      <a:r>
                        <a:rPr sz="1000" spc="10" dirty="0">
                          <a:latin typeface="Calibri"/>
                          <a:cs typeface="Calibri"/>
                        </a:rPr>
                        <a:t>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 WB</a:t>
                      </a:r>
                      <a:r>
                        <a:rPr sz="1000" spc="10" dirty="0">
                          <a:latin typeface="Calibri"/>
                          <a:cs typeface="Calibri"/>
                        </a:rPr>
                        <a:t> </a:t>
                      </a:r>
                      <a:r>
                        <a:rPr sz="1000" spc="-5" dirty="0">
                          <a:latin typeface="Calibri"/>
                          <a:cs typeface="Calibri"/>
                        </a:rPr>
                        <a:t>DR</a:t>
                      </a:r>
                      <a:r>
                        <a:rPr sz="1000" dirty="0">
                          <a:latin typeface="Calibri"/>
                          <a:cs typeface="Calibri"/>
                        </a:rPr>
                        <a:t>M</a:t>
                      </a:r>
                      <a:r>
                        <a:rPr sz="1000" spc="-15" dirty="0">
                          <a:latin typeface="Calibri"/>
                          <a:cs typeface="Calibri"/>
                        </a:rPr>
                        <a:t> </a:t>
                      </a:r>
                      <a:r>
                        <a:rPr sz="1000" spc="-5" dirty="0">
                          <a:latin typeface="Calibri"/>
                          <a:cs typeface="Calibri"/>
                        </a:rPr>
                        <a:t>U</a:t>
                      </a:r>
                      <a:r>
                        <a:rPr sz="1000" dirty="0">
                          <a:latin typeface="Calibri"/>
                          <a:cs typeface="Calibri"/>
                        </a:rPr>
                        <a:t>rban</a:t>
                      </a: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algn="ctr">
                        <a:lnSpc>
                          <a:spcPct val="100000"/>
                        </a:lnSpc>
                      </a:pPr>
                      <a:r>
                        <a:rPr sz="1000" dirty="0">
                          <a:latin typeface="Verdana"/>
                          <a:cs typeface="Verdana"/>
                        </a:rPr>
                        <a:t>2.5x</a:t>
                      </a:r>
                    </a:p>
                  </a:txBody>
                  <a:tcPr marL="0" marR="0" marT="0" marB="0">
                    <a:lnL w="12700" cap="flat" cmpd="sng" algn="ctr">
                      <a:solidFill>
                        <a:srgbClr val="C00000"/>
                      </a:solidFill>
                      <a:prstDash val="solid"/>
                      <a:round/>
                      <a:headEnd type="none" w="med" len="med"/>
                      <a:tailEnd type="none" w="med" len="med"/>
                    </a:lnL>
                    <a:solidFill>
                      <a:srgbClr val="CFD6E7"/>
                    </a:solidFill>
                  </a:tcPr>
                </a:tc>
                <a:extLst>
                  <a:ext uri="{0D108BD9-81ED-4DB2-BD59-A6C34878D82A}">
                    <a16:rowId xmlns="" xmlns:a16="http://schemas.microsoft.com/office/drawing/2014/main" val="10006"/>
                  </a:ext>
                </a:extLst>
              </a:tr>
              <a:tr h="720104">
                <a:tc>
                  <a:txBody>
                    <a:bodyPr/>
                    <a:lstStyle/>
                    <a:p>
                      <a:pPr marL="68580">
                        <a:lnSpc>
                          <a:spcPct val="100000"/>
                        </a:lnSpc>
                      </a:pPr>
                      <a:r>
                        <a:rPr sz="1000" b="1" spc="5" dirty="0">
                          <a:latin typeface="Calibri"/>
                          <a:cs typeface="Calibri"/>
                        </a:rPr>
                        <a:t>M</a:t>
                      </a:r>
                      <a:r>
                        <a:rPr sz="1000" b="1" dirty="0">
                          <a:latin typeface="Calibri"/>
                          <a:cs typeface="Calibri"/>
                        </a:rPr>
                        <a:t>a</a:t>
                      </a:r>
                      <a:r>
                        <a:rPr sz="1000" b="1" spc="-5" dirty="0">
                          <a:latin typeface="Calibri"/>
                          <a:cs typeface="Calibri"/>
                        </a:rPr>
                        <a:t>l</a:t>
                      </a:r>
                      <a:r>
                        <a:rPr sz="1000" b="1" dirty="0">
                          <a:latin typeface="Calibri"/>
                          <a:cs typeface="Calibri"/>
                        </a:rPr>
                        <a:t>i</a:t>
                      </a:r>
                      <a:endParaRPr sz="1000" dirty="0">
                        <a:latin typeface="Calibri"/>
                        <a:cs typeface="Calibri"/>
                      </a:endParaRPr>
                    </a:p>
                  </a:txBody>
                  <a:tcPr marL="0" marR="0" marT="0" marB="0">
                    <a:lnR w="12700">
                      <a:solidFill>
                        <a:srgbClr val="C00000"/>
                      </a:solidFill>
                      <a:prstDash val="solid"/>
                    </a:lnR>
                    <a:solidFill>
                      <a:srgbClr val="CFD6E7"/>
                    </a:solidFill>
                  </a:tcPr>
                </a:tc>
                <a:tc>
                  <a:txBody>
                    <a:bodyPr/>
                    <a:lstStyle/>
                    <a:p>
                      <a:pPr marL="269240" marR="260350" indent="54610">
                        <a:lnSpc>
                          <a:spcPct val="114999"/>
                        </a:lnSpc>
                      </a:pPr>
                      <a:r>
                        <a:rPr sz="1000" dirty="0">
                          <a:latin typeface="Calibri"/>
                          <a:cs typeface="Calibri"/>
                        </a:rPr>
                        <a:t>3,333,000 </a:t>
                      </a:r>
                      <a:r>
                        <a:rPr sz="1000" spc="-5" dirty="0">
                          <a:latin typeface="Calibri"/>
                          <a:cs typeface="Calibri"/>
                        </a:rPr>
                        <a:t>(WB</a:t>
                      </a:r>
                      <a:r>
                        <a:rPr sz="1000" dirty="0">
                          <a:latin typeface="Calibri"/>
                          <a:cs typeface="Calibri"/>
                        </a:rPr>
                        <a:t>, WMO)</a:t>
                      </a:r>
                      <a:endParaRPr sz="100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marL="63500" marR="57785">
                        <a:lnSpc>
                          <a:spcPct val="114999"/>
                        </a:lnSpc>
                      </a:pPr>
                      <a:r>
                        <a:rPr sz="1000" u="sng" spc="-5" dirty="0">
                          <a:solidFill>
                            <a:srgbClr val="0000FF"/>
                          </a:solidFill>
                          <a:latin typeface="Calibri"/>
                          <a:cs typeface="Calibri"/>
                        </a:rPr>
                        <a:t>GC</a:t>
                      </a:r>
                      <a:r>
                        <a:rPr sz="1000" u="sng" dirty="0">
                          <a:solidFill>
                            <a:srgbClr val="0000FF"/>
                          </a:solidFill>
                          <a:latin typeface="Calibri"/>
                          <a:cs typeface="Calibri"/>
                        </a:rPr>
                        <a:t>F</a:t>
                      </a:r>
                      <a:r>
                        <a:rPr lang="en-GB" sz="1000" spc="5" dirty="0">
                          <a:solidFill>
                            <a:srgbClr val="0000FF"/>
                          </a:solidFill>
                          <a:latin typeface="Calibri"/>
                          <a:cs typeface="Calibri"/>
                        </a:rPr>
                        <a:t> </a:t>
                      </a:r>
                      <a:r>
                        <a:rPr lang="en-US" sz="1000" spc="10" dirty="0">
                          <a:latin typeface="Calibri"/>
                          <a:cs typeface="Calibri"/>
                        </a:rPr>
                        <a:t>23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lang="en-US" sz="1000" spc="-10" dirty="0">
                          <a:latin typeface="Calibri"/>
                          <a:cs typeface="Calibri"/>
                        </a:rPr>
                        <a:t>/ IDA 8 million</a:t>
                      </a:r>
                      <a:endParaRPr sz="1000" b="1" u="sng"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algn="ctr">
                        <a:lnSpc>
                          <a:spcPct val="100000"/>
                        </a:lnSpc>
                      </a:pPr>
                      <a:r>
                        <a:rPr sz="1000" dirty="0">
                          <a:latin typeface="Verdana"/>
                          <a:cs typeface="Verdana"/>
                        </a:rPr>
                        <a:t>9x</a:t>
                      </a:r>
                    </a:p>
                  </a:txBody>
                  <a:tcPr marL="0" marR="0" marT="0" marB="0">
                    <a:lnL w="12700">
                      <a:solidFill>
                        <a:srgbClr val="C00000"/>
                      </a:solidFill>
                      <a:prstDash val="solid"/>
                    </a:lnL>
                    <a:solidFill>
                      <a:srgbClr val="CFD6E7"/>
                    </a:solidFill>
                  </a:tcPr>
                </a:tc>
                <a:extLst>
                  <a:ext uri="{0D108BD9-81ED-4DB2-BD59-A6C34878D82A}">
                    <a16:rowId xmlns="" xmlns:a16="http://schemas.microsoft.com/office/drawing/2014/main" val="10001"/>
                  </a:ext>
                </a:extLst>
              </a:tr>
              <a:tr h="720104">
                <a:tc>
                  <a:txBody>
                    <a:bodyPr/>
                    <a:lstStyle/>
                    <a:p>
                      <a:pPr marL="68580">
                        <a:lnSpc>
                          <a:spcPct val="100000"/>
                        </a:lnSpc>
                      </a:pPr>
                      <a:r>
                        <a:rPr sz="1000" b="1" dirty="0">
                          <a:latin typeface="Calibri"/>
                          <a:cs typeface="Calibri"/>
                        </a:rPr>
                        <a:t>N</a:t>
                      </a:r>
                      <a:r>
                        <a:rPr sz="1000" b="1" spc="-5" dirty="0">
                          <a:latin typeface="Calibri"/>
                          <a:cs typeface="Calibri"/>
                        </a:rPr>
                        <a:t>ig</a:t>
                      </a:r>
                      <a:r>
                        <a:rPr sz="1000" b="1" dirty="0">
                          <a:latin typeface="Calibri"/>
                          <a:cs typeface="Calibri"/>
                        </a:rPr>
                        <a:t>er</a:t>
                      </a:r>
                      <a:endParaRPr sz="1000" dirty="0">
                        <a:latin typeface="Calibri"/>
                        <a:cs typeface="Calibri"/>
                      </a:endParaRPr>
                    </a:p>
                  </a:txBody>
                  <a:tcPr marL="0" marR="0" marT="0" marB="0">
                    <a:lnR w="12700" cap="flat" cmpd="sng" algn="ctr">
                      <a:solidFill>
                        <a:srgbClr val="C00000"/>
                      </a:solidFill>
                      <a:prstDash val="solid"/>
                      <a:round/>
                      <a:headEnd type="none" w="med" len="med"/>
                      <a:tailEnd type="none" w="med" len="med"/>
                    </a:lnR>
                    <a:solidFill>
                      <a:srgbClr val="E8EBF4"/>
                    </a:solidFill>
                  </a:tcPr>
                </a:tc>
                <a:tc>
                  <a:txBody>
                    <a:bodyPr/>
                    <a:lstStyle/>
                    <a:p>
                      <a:pPr marL="269240" marR="260350" indent="54610">
                        <a:lnSpc>
                          <a:spcPct val="114999"/>
                        </a:lnSpc>
                      </a:pPr>
                      <a:r>
                        <a:rPr sz="1000" dirty="0">
                          <a:latin typeface="Calibri"/>
                          <a:cs typeface="Calibri"/>
                        </a:rPr>
                        <a:t>2,740,000 </a:t>
                      </a:r>
                      <a:r>
                        <a:rPr sz="1000" spc="-5" dirty="0">
                          <a:latin typeface="Calibri"/>
                          <a:cs typeface="Calibri"/>
                        </a:rPr>
                        <a:t>(WB</a:t>
                      </a:r>
                      <a:r>
                        <a:rPr sz="1000" dirty="0">
                          <a:latin typeface="Calibri"/>
                          <a:cs typeface="Calibri"/>
                        </a:rPr>
                        <a:t>, WMO)</a:t>
                      </a:r>
                      <a:endParaRPr sz="100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E8EBF4"/>
                    </a:solidFill>
                  </a:tcPr>
                </a:tc>
                <a:tc>
                  <a:txBody>
                    <a:bodyPr/>
                    <a:lstStyle/>
                    <a:p>
                      <a:pPr marL="63500" marR="96520">
                        <a:lnSpc>
                          <a:spcPct val="114999"/>
                        </a:lnSpc>
                      </a:pPr>
                      <a:r>
                        <a:rPr sz="1000" u="sng" dirty="0">
                          <a:solidFill>
                            <a:srgbClr val="0000FF"/>
                          </a:solidFill>
                          <a:latin typeface="Calibri"/>
                          <a:cs typeface="Calibri"/>
                          <a:hlinkClick r:id="rId7"/>
                        </a:rPr>
                        <a:t>A</a:t>
                      </a:r>
                      <a:r>
                        <a:rPr sz="1000" u="sng" spc="-5" dirty="0">
                          <a:solidFill>
                            <a:srgbClr val="0000FF"/>
                          </a:solidFill>
                          <a:latin typeface="Calibri"/>
                          <a:cs typeface="Calibri"/>
                          <a:hlinkClick r:id="rId7"/>
                        </a:rPr>
                        <a:t>fD</a:t>
                      </a:r>
                      <a:r>
                        <a:rPr sz="1000" u="sng" dirty="0">
                          <a:solidFill>
                            <a:srgbClr val="0000FF"/>
                          </a:solidFill>
                          <a:latin typeface="Calibri"/>
                          <a:cs typeface="Calibri"/>
                          <a:hlinkClick r:id="rId7"/>
                        </a:rPr>
                        <a:t>B</a:t>
                      </a:r>
                      <a:r>
                        <a:rPr sz="1000" spc="10" dirty="0">
                          <a:solidFill>
                            <a:srgbClr val="0000FF"/>
                          </a:solidFill>
                          <a:latin typeface="Calibri"/>
                          <a:cs typeface="Calibri"/>
                          <a:hlinkClick r:id="rId7"/>
                        </a:rPr>
                        <a:t> </a:t>
                      </a:r>
                      <a:r>
                        <a:rPr sz="1000" dirty="0">
                          <a:latin typeface="Calibri"/>
                          <a:cs typeface="Calibri"/>
                        </a:rPr>
                        <a:t>M</a:t>
                      </a:r>
                      <a:r>
                        <a:rPr sz="1000" spc="-5" dirty="0">
                          <a:latin typeface="Calibri"/>
                          <a:cs typeface="Calibri"/>
                        </a:rPr>
                        <a:t>e</a:t>
                      </a:r>
                      <a:r>
                        <a:rPr sz="1000" dirty="0">
                          <a:latin typeface="Calibri"/>
                          <a:cs typeface="Calibri"/>
                        </a:rPr>
                        <a:t>t 13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a:t>
                      </a:r>
                      <a:r>
                        <a:rPr sz="1000" spc="-5" dirty="0">
                          <a:latin typeface="Calibri"/>
                          <a:cs typeface="Calibri"/>
                        </a:rPr>
                        <a:t> </a:t>
                      </a:r>
                      <a:r>
                        <a:rPr sz="1000" dirty="0">
                          <a:latin typeface="Calibri"/>
                          <a:cs typeface="Calibri"/>
                        </a:rPr>
                        <a:t>WB</a:t>
                      </a:r>
                      <a:r>
                        <a:rPr sz="1000" spc="-5" dirty="0">
                          <a:latin typeface="Calibri"/>
                          <a:cs typeface="Calibri"/>
                        </a:rPr>
                        <a:t> </a:t>
                      </a:r>
                      <a:r>
                        <a:rPr sz="1000" spc="5" dirty="0">
                          <a:latin typeface="Calibri"/>
                          <a:cs typeface="Calibri"/>
                        </a:rPr>
                        <a:t>E</a:t>
                      </a:r>
                      <a:r>
                        <a:rPr sz="1000" dirty="0">
                          <a:latin typeface="Calibri"/>
                          <a:cs typeface="Calibri"/>
                        </a:rPr>
                        <a:t>WS Hydro</a:t>
                      </a:r>
                      <a:r>
                        <a:rPr sz="1000" spc="-10" dirty="0">
                          <a:latin typeface="Calibri"/>
                          <a:cs typeface="Calibri"/>
                        </a:rPr>
                        <a:t> </a:t>
                      </a:r>
                      <a:r>
                        <a:rPr sz="1000" dirty="0">
                          <a:latin typeface="Calibri"/>
                          <a:cs typeface="Calibri"/>
                        </a:rPr>
                        <a:t>20</a:t>
                      </a:r>
                      <a:r>
                        <a:rPr sz="1000" spc="10" dirty="0">
                          <a:latin typeface="Calibri"/>
                          <a:cs typeface="Calibri"/>
                        </a:rPr>
                        <a:t> </a:t>
                      </a:r>
                      <a:r>
                        <a:rPr sz="1000" spc="-5" dirty="0">
                          <a:latin typeface="Calibri"/>
                          <a:cs typeface="Calibri"/>
                        </a:rPr>
                        <a:t>m</a:t>
                      </a:r>
                      <a:r>
                        <a:rPr sz="1000" dirty="0">
                          <a:latin typeface="Calibri"/>
                          <a:cs typeface="Calibri"/>
                        </a:rPr>
                        <a:t>il</a:t>
                      </a:r>
                      <a:r>
                        <a:rPr sz="1000" spc="-5" dirty="0">
                          <a:latin typeface="Calibri"/>
                          <a:cs typeface="Calibri"/>
                        </a:rPr>
                        <a:t>l</a:t>
                      </a:r>
                      <a:r>
                        <a:rPr sz="1000" dirty="0">
                          <a:latin typeface="Calibri"/>
                          <a:cs typeface="Calibri"/>
                        </a:rPr>
                        <a:t>ion</a:t>
                      </a:r>
                      <a:r>
                        <a:rPr sz="1000" spc="-10" dirty="0">
                          <a:latin typeface="Calibri"/>
                          <a:cs typeface="Calibri"/>
                        </a:rPr>
                        <a:t> </a:t>
                      </a:r>
                      <a:r>
                        <a:rPr sz="1000" dirty="0">
                          <a:latin typeface="Calibri"/>
                          <a:cs typeface="Calibri"/>
                        </a:rPr>
                        <a:t>/ </a:t>
                      </a:r>
                      <a:r>
                        <a:rPr sz="1000" spc="-5" dirty="0">
                          <a:latin typeface="Calibri"/>
                          <a:cs typeface="Calibri"/>
                        </a:rPr>
                        <a:t>CR</a:t>
                      </a:r>
                      <a:r>
                        <a:rPr sz="1000" dirty="0">
                          <a:latin typeface="Calibri"/>
                          <a:cs typeface="Calibri"/>
                        </a:rPr>
                        <a:t>EWS We</a:t>
                      </a:r>
                      <a:r>
                        <a:rPr sz="1000" spc="-10" dirty="0">
                          <a:latin typeface="Calibri"/>
                          <a:cs typeface="Calibri"/>
                        </a:rPr>
                        <a:t>s</a:t>
                      </a:r>
                      <a:r>
                        <a:rPr sz="1000" dirty="0">
                          <a:latin typeface="Calibri"/>
                          <a:cs typeface="Calibri"/>
                        </a:rPr>
                        <a:t>t</a:t>
                      </a:r>
                      <a:r>
                        <a:rPr sz="1000" spc="15" dirty="0">
                          <a:latin typeface="Calibri"/>
                          <a:cs typeface="Calibri"/>
                        </a:rPr>
                        <a:t> </a:t>
                      </a:r>
                      <a:r>
                        <a:rPr sz="1000" dirty="0">
                          <a:latin typeface="Calibri"/>
                          <a:cs typeface="Calibri"/>
                        </a:rPr>
                        <a:t>A</a:t>
                      </a:r>
                      <a:r>
                        <a:rPr sz="1000" spc="-5" dirty="0">
                          <a:latin typeface="Calibri"/>
                          <a:cs typeface="Calibri"/>
                        </a:rPr>
                        <a:t>f</a:t>
                      </a:r>
                      <a:r>
                        <a:rPr sz="1000" dirty="0">
                          <a:latin typeface="Calibri"/>
                          <a:cs typeface="Calibri"/>
                        </a:rPr>
                        <a:t>rica</a:t>
                      </a: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E8EBF4"/>
                    </a:solidFill>
                  </a:tcPr>
                </a:tc>
                <a:tc>
                  <a:txBody>
                    <a:bodyPr/>
                    <a:lstStyle/>
                    <a:p>
                      <a:pPr algn="ctr">
                        <a:lnSpc>
                          <a:spcPct val="100000"/>
                        </a:lnSpc>
                      </a:pPr>
                      <a:r>
                        <a:rPr sz="1000" dirty="0">
                          <a:latin typeface="Verdana"/>
                          <a:cs typeface="Verdana"/>
                        </a:rPr>
                        <a:t>12x</a:t>
                      </a:r>
                    </a:p>
                  </a:txBody>
                  <a:tcPr marL="0" marR="0" marT="0" marB="0">
                    <a:lnL w="12700" cap="flat" cmpd="sng" algn="ctr">
                      <a:solidFill>
                        <a:srgbClr val="C00000"/>
                      </a:solidFill>
                      <a:prstDash val="solid"/>
                      <a:round/>
                      <a:headEnd type="none" w="med" len="med"/>
                      <a:tailEnd type="none" w="med" len="med"/>
                    </a:lnL>
                    <a:solidFill>
                      <a:srgbClr val="E8EBF4"/>
                    </a:solidFill>
                  </a:tcPr>
                </a:tc>
                <a:extLst>
                  <a:ext uri="{0D108BD9-81ED-4DB2-BD59-A6C34878D82A}">
                    <a16:rowId xmlns="" xmlns:a16="http://schemas.microsoft.com/office/drawing/2014/main" val="10004"/>
                  </a:ext>
                </a:extLst>
              </a:tr>
              <a:tr h="720104">
                <a:tc>
                  <a:txBody>
                    <a:bodyPr/>
                    <a:lstStyle/>
                    <a:p>
                      <a:pPr marL="68580" marR="479425">
                        <a:lnSpc>
                          <a:spcPct val="114999"/>
                        </a:lnSpc>
                      </a:pPr>
                      <a:r>
                        <a:rPr lang="en-US" sz="1000" b="1" dirty="0">
                          <a:latin typeface="Calibri"/>
                          <a:cs typeface="Calibri"/>
                        </a:rPr>
                        <a:t>Togo</a:t>
                      </a:r>
                      <a:endParaRPr sz="1000" b="1" dirty="0">
                        <a:latin typeface="Calibri"/>
                        <a:cs typeface="Calibri"/>
                      </a:endParaRPr>
                    </a:p>
                  </a:txBody>
                  <a:tcPr marL="0" marR="0" marT="0" marB="0">
                    <a:lnR w="12700" cap="flat" cmpd="sng" algn="ctr">
                      <a:solidFill>
                        <a:srgbClr val="C00000"/>
                      </a:solidFill>
                      <a:prstDash val="solid"/>
                      <a:round/>
                      <a:headEnd type="none" w="med" len="med"/>
                      <a:tailEnd type="none" w="med" len="med"/>
                    </a:lnR>
                    <a:solidFill>
                      <a:srgbClr val="CFD6E7"/>
                    </a:solidFill>
                  </a:tcPr>
                </a:tc>
                <a:tc>
                  <a:txBody>
                    <a:bodyPr/>
                    <a:lstStyle/>
                    <a:p>
                      <a:pPr marL="389890" marR="316230" indent="-66040">
                        <a:lnSpc>
                          <a:spcPct val="114999"/>
                        </a:lnSpc>
                      </a:pPr>
                      <a:r>
                        <a:rPr lang="en-US" sz="1000" dirty="0">
                          <a:latin typeface="Calibri"/>
                          <a:cs typeface="Calibri"/>
                        </a:rPr>
                        <a:t>2,365,000</a:t>
                      </a:r>
                      <a:endParaRPr sz="1000" dirty="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marL="63500">
                        <a:lnSpc>
                          <a:spcPct val="100000"/>
                        </a:lnSpc>
                        <a:spcBef>
                          <a:spcPts val="180"/>
                        </a:spcBef>
                      </a:pPr>
                      <a:r>
                        <a:rPr lang="en-US" sz="1000" dirty="0">
                          <a:latin typeface="Calibri"/>
                          <a:cs typeface="Calibri"/>
                        </a:rPr>
                        <a:t>IDA TBD</a:t>
                      </a:r>
                      <a:endParaRPr sz="1000" dirty="0">
                        <a:latin typeface="Calibri"/>
                        <a:cs typeface="Calibri"/>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solidFill>
                      <a:srgbClr val="CFD6E7"/>
                    </a:solidFill>
                  </a:tcPr>
                </a:tc>
                <a:tc>
                  <a:txBody>
                    <a:bodyPr/>
                    <a:lstStyle/>
                    <a:p>
                      <a:pPr algn="ctr">
                        <a:lnSpc>
                          <a:spcPct val="100000"/>
                        </a:lnSpc>
                      </a:pPr>
                      <a:r>
                        <a:rPr lang="en-US" sz="1000" dirty="0">
                          <a:latin typeface="Verdana"/>
                          <a:cs typeface="Verdana"/>
                        </a:rPr>
                        <a:t>TBD</a:t>
                      </a:r>
                      <a:endParaRPr sz="1000" dirty="0">
                        <a:latin typeface="Verdana"/>
                        <a:cs typeface="Verdana"/>
                      </a:endParaRPr>
                    </a:p>
                  </a:txBody>
                  <a:tcPr marL="0" marR="0" marT="0" marB="0">
                    <a:lnL w="12700" cap="flat" cmpd="sng" algn="ctr">
                      <a:solidFill>
                        <a:srgbClr val="C00000"/>
                      </a:solidFill>
                      <a:prstDash val="solid"/>
                      <a:round/>
                      <a:headEnd type="none" w="med" len="med"/>
                      <a:tailEnd type="none" w="med" len="med"/>
                    </a:lnL>
                    <a:solidFill>
                      <a:srgbClr val="CFD6E7"/>
                    </a:solidFill>
                  </a:tcPr>
                </a:tc>
                <a:extLst>
                  <a:ext uri="{0D108BD9-81ED-4DB2-BD59-A6C34878D82A}">
                    <a16:rowId xmlns="" xmlns:a16="http://schemas.microsoft.com/office/drawing/2014/main" val="10007"/>
                  </a:ext>
                </a:extLst>
              </a:tr>
              <a:tr h="720104">
                <a:tc>
                  <a:txBody>
                    <a:bodyPr/>
                    <a:lstStyle/>
                    <a:p>
                      <a:pPr marL="68580" marR="479425">
                        <a:lnSpc>
                          <a:spcPct val="114999"/>
                        </a:lnSpc>
                      </a:pPr>
                      <a:r>
                        <a:rPr sz="1000" b="1" spc="-5" dirty="0">
                          <a:latin typeface="Calibri"/>
                          <a:cs typeface="Calibri"/>
                        </a:rPr>
                        <a:t>Wes</a:t>
                      </a:r>
                      <a:r>
                        <a:rPr sz="1000" b="1" dirty="0">
                          <a:latin typeface="Calibri"/>
                          <a:cs typeface="Calibri"/>
                        </a:rPr>
                        <a:t>t</a:t>
                      </a:r>
                      <a:r>
                        <a:rPr sz="1000" b="1" spc="15" dirty="0">
                          <a:latin typeface="Calibri"/>
                          <a:cs typeface="Calibri"/>
                        </a:rPr>
                        <a:t> </a:t>
                      </a:r>
                      <a:r>
                        <a:rPr sz="1000" b="1" spc="-5" dirty="0">
                          <a:latin typeface="Calibri"/>
                          <a:cs typeface="Calibri"/>
                        </a:rPr>
                        <a:t>Af</a:t>
                      </a:r>
                      <a:r>
                        <a:rPr sz="1000" b="1" dirty="0">
                          <a:latin typeface="Calibri"/>
                          <a:cs typeface="Calibri"/>
                        </a:rPr>
                        <a:t>r</a:t>
                      </a:r>
                      <a:r>
                        <a:rPr sz="1000" b="1" spc="-5" dirty="0">
                          <a:latin typeface="Calibri"/>
                          <a:cs typeface="Calibri"/>
                        </a:rPr>
                        <a:t>i</a:t>
                      </a:r>
                      <a:r>
                        <a:rPr sz="1000" b="1" dirty="0">
                          <a:latin typeface="Calibri"/>
                          <a:cs typeface="Calibri"/>
                        </a:rPr>
                        <a:t>ca (</a:t>
                      </a:r>
                      <a:r>
                        <a:rPr sz="1000" b="1" spc="5" dirty="0">
                          <a:latin typeface="Calibri"/>
                          <a:cs typeface="Calibri"/>
                        </a:rPr>
                        <a:t>r</a:t>
                      </a:r>
                      <a:r>
                        <a:rPr sz="1000" b="1" dirty="0">
                          <a:latin typeface="Calibri"/>
                          <a:cs typeface="Calibri"/>
                        </a:rPr>
                        <a:t>e</a:t>
                      </a:r>
                      <a:r>
                        <a:rPr sz="1000" b="1" spc="-5" dirty="0">
                          <a:latin typeface="Calibri"/>
                          <a:cs typeface="Calibri"/>
                        </a:rPr>
                        <a:t>gi</a:t>
                      </a:r>
                      <a:r>
                        <a:rPr sz="1000" b="1" dirty="0">
                          <a:latin typeface="Calibri"/>
                          <a:cs typeface="Calibri"/>
                        </a:rPr>
                        <a:t>ona</a:t>
                      </a:r>
                      <a:r>
                        <a:rPr sz="1000" b="1" spc="-5" dirty="0">
                          <a:latin typeface="Calibri"/>
                          <a:cs typeface="Calibri"/>
                        </a:rPr>
                        <a:t>l</a:t>
                      </a:r>
                      <a:r>
                        <a:rPr sz="1000" b="1" dirty="0">
                          <a:latin typeface="Calibri"/>
                          <a:cs typeface="Calibri"/>
                        </a:rPr>
                        <a:t>)</a:t>
                      </a:r>
                      <a:endParaRPr sz="1000" dirty="0">
                        <a:latin typeface="Calibri"/>
                        <a:cs typeface="Calibri"/>
                      </a:endParaRPr>
                    </a:p>
                  </a:txBody>
                  <a:tcPr marL="0" marR="0" marT="0" marB="0">
                    <a:lnR w="12700">
                      <a:solidFill>
                        <a:srgbClr val="C00000"/>
                      </a:solidFill>
                      <a:prstDash val="solid"/>
                    </a:lnR>
                    <a:solidFill>
                      <a:srgbClr val="CFD6E7"/>
                    </a:solidFill>
                  </a:tcPr>
                </a:tc>
                <a:tc>
                  <a:txBody>
                    <a:bodyPr/>
                    <a:lstStyle/>
                    <a:p>
                      <a:pPr marL="389890" marR="316230" indent="-66040">
                        <a:lnSpc>
                          <a:spcPct val="114999"/>
                        </a:lnSpc>
                      </a:pPr>
                      <a:r>
                        <a:rPr sz="1000" dirty="0">
                          <a:latin typeface="Calibri"/>
                          <a:cs typeface="Calibri"/>
                        </a:rPr>
                        <a:t>1,834,555 </a:t>
                      </a:r>
                      <a:r>
                        <a:rPr sz="1000" spc="-5" dirty="0">
                          <a:latin typeface="Calibri"/>
                          <a:cs typeface="Calibri"/>
                        </a:rPr>
                        <a:t>(WMO)</a:t>
                      </a:r>
                      <a:endParaRPr sz="10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marL="63500">
                        <a:lnSpc>
                          <a:spcPct val="100000"/>
                        </a:lnSpc>
                      </a:pPr>
                      <a:r>
                        <a:rPr sz="1000" u="sng" dirty="0">
                          <a:solidFill>
                            <a:srgbClr val="0000FF"/>
                          </a:solidFill>
                          <a:latin typeface="Calibri"/>
                          <a:cs typeface="Calibri"/>
                          <a:hlinkClick r:id="rId8"/>
                        </a:rPr>
                        <a:t>IDA</a:t>
                      </a:r>
                      <a:r>
                        <a:rPr sz="1000" dirty="0">
                          <a:solidFill>
                            <a:srgbClr val="0000FF"/>
                          </a:solidFill>
                          <a:latin typeface="Calibri"/>
                          <a:cs typeface="Calibri"/>
                          <a:hlinkClick r:id="rId8"/>
                        </a:rPr>
                        <a:t> </a:t>
                      </a:r>
                      <a:r>
                        <a:rPr sz="1000" spc="-10" dirty="0">
                          <a:latin typeface="Calibri"/>
                          <a:cs typeface="Calibri"/>
                        </a:rPr>
                        <a:t>T</a:t>
                      </a:r>
                      <a:r>
                        <a:rPr sz="1000" dirty="0">
                          <a:latin typeface="Calibri"/>
                          <a:cs typeface="Calibri"/>
                        </a:rPr>
                        <a:t>BD</a:t>
                      </a:r>
                      <a:r>
                        <a:rPr sz="1000" spc="10" dirty="0">
                          <a:latin typeface="Calibri"/>
                          <a:cs typeface="Calibri"/>
                        </a:rPr>
                        <a:t> </a:t>
                      </a:r>
                      <a:r>
                        <a:rPr sz="1000" dirty="0">
                          <a:latin typeface="Calibri"/>
                          <a:cs typeface="Calibri"/>
                        </a:rPr>
                        <a:t>/</a:t>
                      </a:r>
                      <a:r>
                        <a:rPr sz="1000" spc="-5" dirty="0">
                          <a:latin typeface="Calibri"/>
                          <a:cs typeface="Calibri"/>
                        </a:rPr>
                        <a:t> </a:t>
                      </a:r>
                      <a:r>
                        <a:rPr sz="1000" dirty="0">
                          <a:latin typeface="Calibri"/>
                          <a:cs typeface="Calibri"/>
                        </a:rPr>
                        <a:t>ACP</a:t>
                      </a:r>
                      <a:r>
                        <a:rPr sz="1000" spc="-5" dirty="0">
                          <a:latin typeface="Calibri"/>
                          <a:cs typeface="Calibri"/>
                        </a:rPr>
                        <a:t>-</a:t>
                      </a:r>
                      <a:r>
                        <a:rPr sz="1000" dirty="0">
                          <a:latin typeface="Calibri"/>
                          <a:cs typeface="Calibri"/>
                        </a:rPr>
                        <a:t>EU</a:t>
                      </a:r>
                      <a:r>
                        <a:rPr sz="1000" spc="-5" dirty="0">
                          <a:latin typeface="Calibri"/>
                          <a:cs typeface="Calibri"/>
                        </a:rPr>
                        <a:t> </a:t>
                      </a:r>
                      <a:r>
                        <a:rPr sz="1000" dirty="0">
                          <a:latin typeface="Calibri"/>
                          <a:cs typeface="Calibri"/>
                        </a:rPr>
                        <a:t>8</a:t>
                      </a:r>
                    </a:p>
                    <a:p>
                      <a:pPr marL="63500">
                        <a:lnSpc>
                          <a:spcPct val="100000"/>
                        </a:lnSpc>
                        <a:spcBef>
                          <a:spcPts val="180"/>
                        </a:spcBef>
                      </a:pPr>
                      <a:r>
                        <a:rPr lang="en-GB" sz="1000" spc="-5" dirty="0">
                          <a:latin typeface="Calibri"/>
                          <a:cs typeface="Calibri"/>
                        </a:rPr>
                        <a:t>m</a:t>
                      </a:r>
                      <a:r>
                        <a:rPr sz="1000" dirty="0" err="1">
                          <a:latin typeface="Calibri"/>
                          <a:cs typeface="Calibri"/>
                        </a:rPr>
                        <a:t>il</a:t>
                      </a:r>
                      <a:r>
                        <a:rPr sz="1000" spc="-5" dirty="0" err="1">
                          <a:latin typeface="Calibri"/>
                          <a:cs typeface="Calibri"/>
                        </a:rPr>
                        <a:t>l</a:t>
                      </a:r>
                      <a:r>
                        <a:rPr sz="1000" dirty="0" err="1">
                          <a:latin typeface="Calibri"/>
                          <a:cs typeface="Calibri"/>
                        </a:rPr>
                        <a:t>ion</a:t>
                      </a:r>
                      <a:endParaRPr sz="1000" dirty="0">
                        <a:latin typeface="Calibri"/>
                        <a:cs typeface="Calibri"/>
                      </a:endParaRPr>
                    </a:p>
                  </a:txBody>
                  <a:tcPr marL="0" marR="0" marT="0" marB="0">
                    <a:lnL w="12700">
                      <a:solidFill>
                        <a:srgbClr val="C00000"/>
                      </a:solidFill>
                      <a:prstDash val="solid"/>
                    </a:lnL>
                    <a:lnR w="12700">
                      <a:solidFill>
                        <a:srgbClr val="C00000"/>
                      </a:solidFill>
                      <a:prstDash val="solid"/>
                    </a:lnR>
                    <a:solidFill>
                      <a:srgbClr val="CFD6E7"/>
                    </a:solidFill>
                  </a:tcPr>
                </a:tc>
                <a:tc>
                  <a:txBody>
                    <a:bodyPr/>
                    <a:lstStyle/>
                    <a:p>
                      <a:pPr algn="ctr">
                        <a:lnSpc>
                          <a:spcPct val="100000"/>
                        </a:lnSpc>
                      </a:pPr>
                      <a:r>
                        <a:rPr sz="1000" dirty="0">
                          <a:latin typeface="Verdana"/>
                          <a:cs typeface="Verdana"/>
                        </a:rPr>
                        <a:t>4x</a:t>
                      </a:r>
                    </a:p>
                  </a:txBody>
                  <a:tcPr marL="0" marR="0" marT="0" marB="0">
                    <a:lnL w="12700">
                      <a:solidFill>
                        <a:srgbClr val="C00000"/>
                      </a:solidFill>
                      <a:prstDash val="solid"/>
                    </a:lnL>
                    <a:solidFill>
                      <a:srgbClr val="CFD6E7"/>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62097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p:nvPr/>
        </p:nvSpPr>
        <p:spPr>
          <a:xfrm>
            <a:off x="2575961" y="1430808"/>
            <a:ext cx="1630694" cy="1089499"/>
          </a:xfrm>
          <a:custGeom>
            <a:avLst/>
            <a:gdLst/>
            <a:ahLst/>
            <a:cxnLst/>
            <a:rect l="l" t="t" r="r" b="b"/>
            <a:pathLst>
              <a:path w="1822004" h="1114577" extrusionOk="0">
                <a:moveTo>
                  <a:pt x="1391683" y="0"/>
                </a:moveTo>
                <a:lnTo>
                  <a:pt x="1507093" y="50995"/>
                </a:lnTo>
                <a:cubicBezTo>
                  <a:pt x="1697080" y="155480"/>
                  <a:pt x="1822004" y="332427"/>
                  <a:pt x="1822004" y="533138"/>
                </a:cubicBezTo>
                <a:cubicBezTo>
                  <a:pt x="1822004" y="854275"/>
                  <a:pt x="1502197" y="1114577"/>
                  <a:pt x="1107782" y="1114577"/>
                </a:cubicBezTo>
                <a:lnTo>
                  <a:pt x="0" y="1114577"/>
                </a:lnTo>
                <a:lnTo>
                  <a:pt x="22158" y="1077716"/>
                </a:lnTo>
                <a:cubicBezTo>
                  <a:pt x="324908" y="624828"/>
                  <a:pt x="753628" y="265017"/>
                  <a:pt x="1257510" y="49629"/>
                </a:cubicBezTo>
                <a:lnTo>
                  <a:pt x="1391683"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8" name="Google Shape;278;p40"/>
          <p:cNvSpPr/>
          <p:nvPr/>
        </p:nvSpPr>
        <p:spPr>
          <a:xfrm>
            <a:off x="4974534" y="1432059"/>
            <a:ext cx="1632351" cy="1093433"/>
          </a:xfrm>
          <a:custGeom>
            <a:avLst/>
            <a:gdLst/>
            <a:ahLst/>
            <a:cxnLst/>
            <a:rect l="l" t="t" r="r" b="b"/>
            <a:pathLst>
              <a:path w="1813723" h="1112909" extrusionOk="0">
                <a:moveTo>
                  <a:pt x="426549" y="0"/>
                </a:moveTo>
                <a:lnTo>
                  <a:pt x="556213" y="47961"/>
                </a:lnTo>
                <a:cubicBezTo>
                  <a:pt x="1060095" y="263349"/>
                  <a:pt x="1488816" y="623160"/>
                  <a:pt x="1791565" y="1076048"/>
                </a:cubicBezTo>
                <a:lnTo>
                  <a:pt x="1813723" y="1112909"/>
                </a:lnTo>
                <a:lnTo>
                  <a:pt x="714223" y="1112909"/>
                </a:lnTo>
                <a:cubicBezTo>
                  <a:pt x="319808" y="1112909"/>
                  <a:pt x="0" y="852607"/>
                  <a:pt x="0" y="531470"/>
                </a:cubicBezTo>
                <a:cubicBezTo>
                  <a:pt x="0" y="330759"/>
                  <a:pt x="124925" y="153812"/>
                  <a:pt x="314911" y="49327"/>
                </a:cubicBezTo>
                <a:lnTo>
                  <a:pt x="426549"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79" name="Google Shape;279;p40"/>
          <p:cNvSpPr/>
          <p:nvPr/>
        </p:nvSpPr>
        <p:spPr>
          <a:xfrm>
            <a:off x="2466147" y="2914001"/>
            <a:ext cx="1209942" cy="1130899"/>
          </a:xfrm>
          <a:custGeom>
            <a:avLst/>
            <a:gdLst/>
            <a:ahLst/>
            <a:cxnLst/>
            <a:rect l="l" t="t" r="r" b="b"/>
            <a:pathLst>
              <a:path w="1247363" h="1162878" extrusionOk="0">
                <a:moveTo>
                  <a:pt x="49045" y="0"/>
                </a:moveTo>
                <a:lnTo>
                  <a:pt x="533141" y="0"/>
                </a:lnTo>
                <a:cubicBezTo>
                  <a:pt x="927556" y="0"/>
                  <a:pt x="1247363" y="260302"/>
                  <a:pt x="1247363" y="581439"/>
                </a:cubicBezTo>
                <a:cubicBezTo>
                  <a:pt x="1247363" y="902577"/>
                  <a:pt x="927556" y="1162878"/>
                  <a:pt x="533141" y="1162878"/>
                </a:cubicBezTo>
                <a:lnTo>
                  <a:pt x="75387" y="1162878"/>
                </a:lnTo>
                <a:lnTo>
                  <a:pt x="57045" y="1090787"/>
                </a:lnTo>
                <a:cubicBezTo>
                  <a:pt x="19642" y="906065"/>
                  <a:pt x="0" y="714804"/>
                  <a:pt x="0" y="518907"/>
                </a:cubicBezTo>
                <a:cubicBezTo>
                  <a:pt x="0" y="420959"/>
                  <a:pt x="4911" y="324169"/>
                  <a:pt x="14496" y="228777"/>
                </a:cubicBezTo>
                <a:lnTo>
                  <a:pt x="49045" y="0"/>
                </a:ln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0" name="Google Shape;280;p40"/>
          <p:cNvSpPr/>
          <p:nvPr/>
        </p:nvSpPr>
        <p:spPr>
          <a:xfrm>
            <a:off x="5440166" y="2914001"/>
            <a:ext cx="1296883" cy="1130899"/>
          </a:xfrm>
          <a:custGeom>
            <a:avLst/>
            <a:gdLst/>
            <a:ahLst/>
            <a:cxnLst/>
            <a:rect l="l" t="t" r="r" b="b"/>
            <a:pathLst>
              <a:path w="1290431" h="1162878" extrusionOk="0">
                <a:moveTo>
                  <a:pt x="714223" y="0"/>
                </a:moveTo>
                <a:lnTo>
                  <a:pt x="1241386" y="0"/>
                </a:lnTo>
                <a:lnTo>
                  <a:pt x="1275935" y="228777"/>
                </a:lnTo>
                <a:cubicBezTo>
                  <a:pt x="1285520" y="324169"/>
                  <a:pt x="1290431" y="420959"/>
                  <a:pt x="1290431" y="518907"/>
                </a:cubicBezTo>
                <a:cubicBezTo>
                  <a:pt x="1290431" y="714804"/>
                  <a:pt x="1270789" y="906065"/>
                  <a:pt x="1233386" y="1090787"/>
                </a:cubicBezTo>
                <a:lnTo>
                  <a:pt x="1215044" y="1162878"/>
                </a:lnTo>
                <a:lnTo>
                  <a:pt x="714223" y="1162878"/>
                </a:lnTo>
                <a:cubicBezTo>
                  <a:pt x="319808" y="1162878"/>
                  <a:pt x="0" y="902577"/>
                  <a:pt x="0" y="581439"/>
                </a:cubicBezTo>
                <a:cubicBezTo>
                  <a:pt x="0" y="260302"/>
                  <a:pt x="319808" y="0"/>
                  <a:pt x="714223" y="0"/>
                </a:cubicBezTo>
                <a:close/>
              </a:path>
            </a:pathLst>
          </a:custGeom>
          <a:solidFill>
            <a:srgbClr val="C55E5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1" name="Google Shape;281;p40"/>
          <p:cNvSpPr/>
          <p:nvPr/>
        </p:nvSpPr>
        <p:spPr>
          <a:xfrm>
            <a:off x="2466146" y="4318864"/>
            <a:ext cx="1707784" cy="1107641"/>
          </a:xfrm>
          <a:custGeom>
            <a:avLst/>
            <a:gdLst/>
            <a:ahLst/>
            <a:cxnLst/>
            <a:rect l="l" t="t" r="r" b="b"/>
            <a:pathLst>
              <a:path w="1951753" h="1162878" extrusionOk="0">
                <a:moveTo>
                  <a:pt x="0" y="0"/>
                </a:moveTo>
                <a:lnTo>
                  <a:pt x="1237531" y="0"/>
                </a:lnTo>
                <a:cubicBezTo>
                  <a:pt x="1631946" y="0"/>
                  <a:pt x="1951753" y="260302"/>
                  <a:pt x="1951753" y="581439"/>
                </a:cubicBezTo>
                <a:cubicBezTo>
                  <a:pt x="1951753" y="902577"/>
                  <a:pt x="1631946" y="1162878"/>
                  <a:pt x="1237531" y="1162878"/>
                </a:cubicBezTo>
                <a:lnTo>
                  <a:pt x="1136422" y="1162878"/>
                </a:lnTo>
                <a:lnTo>
                  <a:pt x="910312" y="1024055"/>
                </a:lnTo>
                <a:cubicBezTo>
                  <a:pt x="536872" y="769084"/>
                  <a:pt x="227389" y="425705"/>
                  <a:pt x="11265" y="23633"/>
                </a:cubicBezTo>
                <a:lnTo>
                  <a:pt x="0" y="0"/>
                </a:ln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2" name="Google Shape;282;p40"/>
          <p:cNvSpPr/>
          <p:nvPr/>
        </p:nvSpPr>
        <p:spPr>
          <a:xfrm>
            <a:off x="5086345" y="4318864"/>
            <a:ext cx="1520746" cy="1106660"/>
          </a:xfrm>
          <a:custGeom>
            <a:avLst/>
            <a:gdLst/>
            <a:ahLst/>
            <a:cxnLst/>
            <a:rect l="l" t="t" r="r" b="b"/>
            <a:pathLst>
              <a:path w="1794390" h="1158806" extrusionOk="0">
                <a:moveTo>
                  <a:pt x="714223" y="0"/>
                </a:moveTo>
                <a:lnTo>
                  <a:pt x="1794390" y="0"/>
                </a:lnTo>
                <a:lnTo>
                  <a:pt x="1783125" y="23633"/>
                </a:lnTo>
                <a:cubicBezTo>
                  <a:pt x="1567002" y="425705"/>
                  <a:pt x="1257518" y="769084"/>
                  <a:pt x="884078" y="1024055"/>
                </a:cubicBezTo>
                <a:lnTo>
                  <a:pt x="664602" y="1158806"/>
                </a:lnTo>
                <a:lnTo>
                  <a:pt x="570293" y="1151066"/>
                </a:lnTo>
                <a:cubicBezTo>
                  <a:pt x="244853" y="1096852"/>
                  <a:pt x="0" y="862435"/>
                  <a:pt x="0" y="581439"/>
                </a:cubicBezTo>
                <a:cubicBezTo>
                  <a:pt x="0" y="260302"/>
                  <a:pt x="319808" y="0"/>
                  <a:pt x="714223" y="0"/>
                </a:cubicBezTo>
                <a:close/>
              </a:path>
            </a:pathLst>
          </a:custGeom>
          <a:solidFill>
            <a:srgbClr val="D40E0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3" name="Google Shape;283;p40"/>
          <p:cNvSpPr/>
          <p:nvPr/>
        </p:nvSpPr>
        <p:spPr>
          <a:xfrm>
            <a:off x="2502930" y="1300784"/>
            <a:ext cx="4138140" cy="4256433"/>
          </a:xfrm>
          <a:custGeom>
            <a:avLst/>
            <a:gdLst/>
            <a:ahLst/>
            <a:cxnLst/>
            <a:rect l="l" t="t" r="r" b="b"/>
            <a:pathLst>
              <a:path w="5517520" h="5675244" extrusionOk="0">
                <a:moveTo>
                  <a:pt x="2758760" y="0"/>
                </a:moveTo>
                <a:cubicBezTo>
                  <a:pt x="3049518" y="0"/>
                  <a:pt x="3329953" y="44664"/>
                  <a:pt x="3593715" y="127574"/>
                </a:cubicBezTo>
                <a:lnTo>
                  <a:pt x="3722020" y="175033"/>
                </a:lnTo>
                <a:lnTo>
                  <a:pt x="3610382" y="224360"/>
                </a:lnTo>
                <a:cubicBezTo>
                  <a:pt x="3420396" y="328845"/>
                  <a:pt x="3295471" y="505792"/>
                  <a:pt x="3295471" y="706503"/>
                </a:cubicBezTo>
                <a:cubicBezTo>
                  <a:pt x="3295471" y="1027640"/>
                  <a:pt x="3615279" y="1287942"/>
                  <a:pt x="4009694" y="1287942"/>
                </a:cubicBezTo>
                <a:lnTo>
                  <a:pt x="5109194" y="1287942"/>
                </a:lnTo>
                <a:lnTo>
                  <a:pt x="5227678" y="1485043"/>
                </a:lnTo>
                <a:cubicBezTo>
                  <a:pt x="5357352" y="1726286"/>
                  <a:pt x="5453417" y="1988659"/>
                  <a:pt x="5509520" y="2265742"/>
                </a:cubicBezTo>
                <a:lnTo>
                  <a:pt x="5517520" y="2318715"/>
                </a:lnTo>
                <a:lnTo>
                  <a:pt x="4990357" y="2318715"/>
                </a:lnTo>
                <a:cubicBezTo>
                  <a:pt x="4595942" y="2318715"/>
                  <a:pt x="4276134" y="2579017"/>
                  <a:pt x="4276134" y="2900154"/>
                </a:cubicBezTo>
                <a:cubicBezTo>
                  <a:pt x="4276134" y="3221292"/>
                  <a:pt x="4595942" y="3481593"/>
                  <a:pt x="4990357" y="3481593"/>
                </a:cubicBezTo>
                <a:lnTo>
                  <a:pt x="5491178" y="3481593"/>
                </a:lnTo>
                <a:lnTo>
                  <a:pt x="5440332" y="3681444"/>
                </a:lnTo>
                <a:cubicBezTo>
                  <a:pt x="5412985" y="3770298"/>
                  <a:pt x="5381434" y="3857281"/>
                  <a:pt x="5345914" y="3942152"/>
                </a:cubicBezTo>
                <a:lnTo>
                  <a:pt x="5238943" y="4166568"/>
                </a:lnTo>
                <a:lnTo>
                  <a:pt x="4158776" y="4166568"/>
                </a:lnTo>
                <a:cubicBezTo>
                  <a:pt x="3764361" y="4166568"/>
                  <a:pt x="3444553" y="4426870"/>
                  <a:pt x="3444553" y="4748007"/>
                </a:cubicBezTo>
                <a:cubicBezTo>
                  <a:pt x="3444553" y="5029003"/>
                  <a:pt x="3689406" y="5263420"/>
                  <a:pt x="4014846" y="5317634"/>
                </a:cubicBezTo>
                <a:lnTo>
                  <a:pt x="4109155" y="5325374"/>
                </a:lnTo>
                <a:lnTo>
                  <a:pt x="4097127" y="5332758"/>
                </a:lnTo>
                <a:cubicBezTo>
                  <a:pt x="3699280" y="5551177"/>
                  <a:pt x="3243356" y="5675244"/>
                  <a:pt x="2758760" y="5675244"/>
                </a:cubicBezTo>
                <a:cubicBezTo>
                  <a:pt x="2274164" y="5675244"/>
                  <a:pt x="1818241" y="5551177"/>
                  <a:pt x="1420393" y="5332758"/>
                </a:cubicBezTo>
                <a:lnTo>
                  <a:pt x="1414999" y="5329446"/>
                </a:lnTo>
                <a:lnTo>
                  <a:pt x="1516108" y="5329446"/>
                </a:lnTo>
                <a:cubicBezTo>
                  <a:pt x="1910523" y="5329446"/>
                  <a:pt x="2230330" y="5069145"/>
                  <a:pt x="2230330" y="4748007"/>
                </a:cubicBezTo>
                <a:cubicBezTo>
                  <a:pt x="2230330" y="4426870"/>
                  <a:pt x="1910523" y="4166568"/>
                  <a:pt x="1516108" y="4166568"/>
                </a:cubicBezTo>
                <a:lnTo>
                  <a:pt x="278577" y="4166568"/>
                </a:lnTo>
                <a:lnTo>
                  <a:pt x="171606" y="3942152"/>
                </a:lnTo>
                <a:cubicBezTo>
                  <a:pt x="136086" y="3857281"/>
                  <a:pt x="104535" y="3770298"/>
                  <a:pt x="77188" y="3681444"/>
                </a:cubicBezTo>
                <a:lnTo>
                  <a:pt x="26342" y="3481593"/>
                </a:lnTo>
                <a:lnTo>
                  <a:pt x="484096" y="3481593"/>
                </a:lnTo>
                <a:cubicBezTo>
                  <a:pt x="878511" y="3481593"/>
                  <a:pt x="1198318" y="3221292"/>
                  <a:pt x="1198318" y="2900154"/>
                </a:cubicBezTo>
                <a:cubicBezTo>
                  <a:pt x="1198318" y="2579017"/>
                  <a:pt x="878511" y="2318715"/>
                  <a:pt x="484096" y="2318715"/>
                </a:cubicBezTo>
                <a:lnTo>
                  <a:pt x="0" y="2318715"/>
                </a:lnTo>
                <a:lnTo>
                  <a:pt x="8000" y="2265742"/>
                </a:lnTo>
                <a:cubicBezTo>
                  <a:pt x="64103" y="1988659"/>
                  <a:pt x="160168" y="1726286"/>
                  <a:pt x="289842" y="1485043"/>
                </a:cubicBezTo>
                <a:lnTo>
                  <a:pt x="408326" y="1287942"/>
                </a:lnTo>
                <a:lnTo>
                  <a:pt x="1516108" y="1287942"/>
                </a:lnTo>
                <a:cubicBezTo>
                  <a:pt x="1910523" y="1287942"/>
                  <a:pt x="2230330" y="1027640"/>
                  <a:pt x="2230330" y="706503"/>
                </a:cubicBezTo>
                <a:cubicBezTo>
                  <a:pt x="2230330" y="505792"/>
                  <a:pt x="2105406" y="328845"/>
                  <a:pt x="1915419" y="224360"/>
                </a:cubicBezTo>
                <a:lnTo>
                  <a:pt x="1800009" y="173365"/>
                </a:lnTo>
                <a:lnTo>
                  <a:pt x="1923805" y="127574"/>
                </a:lnTo>
                <a:cubicBezTo>
                  <a:pt x="2187567" y="44664"/>
                  <a:pt x="2468002" y="0"/>
                  <a:pt x="2758760" y="0"/>
                </a:cubicBezTo>
                <a:close/>
              </a:path>
            </a:pathLst>
          </a:custGeom>
          <a:no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4" name="Google Shape;284;p40"/>
          <p:cNvSpPr/>
          <p:nvPr/>
        </p:nvSpPr>
        <p:spPr>
          <a:xfrm>
            <a:off x="228601" y="1394581"/>
            <a:ext cx="3628293" cy="1125084"/>
          </a:xfrm>
          <a:custGeom>
            <a:avLst/>
            <a:gdLst/>
            <a:ahLst/>
            <a:cxnLst/>
            <a:rect l="l" t="t" r="r" b="b"/>
            <a:pathLst>
              <a:path w="4009163" h="1162878" extrusionOk="0">
                <a:moveTo>
                  <a:pt x="714223" y="0"/>
                </a:moveTo>
                <a:lnTo>
                  <a:pt x="3725262" y="0"/>
                </a:lnTo>
                <a:cubicBezTo>
                  <a:pt x="3823866" y="0"/>
                  <a:pt x="3917807" y="16269"/>
                  <a:pt x="4003253" y="45690"/>
                </a:cubicBezTo>
                <a:lnTo>
                  <a:pt x="4009163" y="48301"/>
                </a:lnTo>
                <a:lnTo>
                  <a:pt x="3874990" y="97930"/>
                </a:lnTo>
                <a:cubicBezTo>
                  <a:pt x="3371108" y="313318"/>
                  <a:pt x="2942388" y="673129"/>
                  <a:pt x="2639638" y="1126017"/>
                </a:cubicBezTo>
                <a:lnTo>
                  <a:pt x="2617480" y="1162878"/>
                </a:lnTo>
                <a:lnTo>
                  <a:pt x="714223" y="1162878"/>
                </a:lnTo>
                <a:cubicBezTo>
                  <a:pt x="319807" y="1162878"/>
                  <a:pt x="0" y="902576"/>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5" name="Google Shape;285;p40"/>
          <p:cNvSpPr/>
          <p:nvPr/>
        </p:nvSpPr>
        <p:spPr>
          <a:xfrm>
            <a:off x="5329575" y="1394582"/>
            <a:ext cx="3711965" cy="1130899"/>
          </a:xfrm>
          <a:custGeom>
            <a:avLst/>
            <a:gdLst/>
            <a:ahLst/>
            <a:cxnLst/>
            <a:rect l="l" t="t" r="r" b="b"/>
            <a:pathLst>
              <a:path w="4012935" h="1162878" extrusionOk="0">
                <a:moveTo>
                  <a:pt x="287674" y="0"/>
                </a:moveTo>
                <a:lnTo>
                  <a:pt x="3298712" y="0"/>
                </a:lnTo>
                <a:cubicBezTo>
                  <a:pt x="3693128" y="0"/>
                  <a:pt x="4012935" y="260302"/>
                  <a:pt x="4012935" y="581439"/>
                </a:cubicBezTo>
                <a:cubicBezTo>
                  <a:pt x="4012935" y="902576"/>
                  <a:pt x="3693128" y="1162878"/>
                  <a:pt x="3298712" y="1162878"/>
                </a:cubicBezTo>
                <a:lnTo>
                  <a:pt x="1387174" y="1162878"/>
                </a:lnTo>
                <a:lnTo>
                  <a:pt x="1365016" y="1126017"/>
                </a:lnTo>
                <a:cubicBezTo>
                  <a:pt x="1062267" y="673129"/>
                  <a:pt x="633546" y="313318"/>
                  <a:pt x="129664" y="97930"/>
                </a:cubicBezTo>
                <a:lnTo>
                  <a:pt x="0" y="49969"/>
                </a:lnTo>
                <a:lnTo>
                  <a:pt x="9683" y="45690"/>
                </a:lnTo>
                <a:cubicBezTo>
                  <a:pt x="95130" y="16269"/>
                  <a:pt x="189070" y="0"/>
                  <a:pt x="287674"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6" name="Google Shape;286;p40"/>
          <p:cNvSpPr/>
          <p:nvPr/>
        </p:nvSpPr>
        <p:spPr>
          <a:xfrm>
            <a:off x="72056" y="2914000"/>
            <a:ext cx="2450631" cy="1130899"/>
          </a:xfrm>
          <a:custGeom>
            <a:avLst/>
            <a:gdLst/>
            <a:ahLst/>
            <a:cxnLst/>
            <a:rect l="l" t="t" r="r" b="b"/>
            <a:pathLst>
              <a:path w="3267508" h="1162878" extrusionOk="0">
                <a:moveTo>
                  <a:pt x="714223" y="0"/>
                </a:moveTo>
                <a:lnTo>
                  <a:pt x="3241166" y="0"/>
                </a:lnTo>
                <a:lnTo>
                  <a:pt x="3206617" y="228777"/>
                </a:lnTo>
                <a:cubicBezTo>
                  <a:pt x="3197032" y="324169"/>
                  <a:pt x="3192121" y="420959"/>
                  <a:pt x="3192121" y="518907"/>
                </a:cubicBezTo>
                <a:cubicBezTo>
                  <a:pt x="3192121" y="714804"/>
                  <a:pt x="3211763" y="906065"/>
                  <a:pt x="3249166" y="1090787"/>
                </a:cubicBezTo>
                <a:lnTo>
                  <a:pt x="3267508"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7" name="Google Shape;287;p40"/>
          <p:cNvSpPr/>
          <p:nvPr/>
        </p:nvSpPr>
        <p:spPr>
          <a:xfrm>
            <a:off x="6677853" y="2914001"/>
            <a:ext cx="2361902" cy="1130899"/>
          </a:xfrm>
          <a:custGeom>
            <a:avLst/>
            <a:gdLst/>
            <a:ahLst/>
            <a:cxnLst/>
            <a:rect l="l" t="t" r="r" b="b"/>
            <a:pathLst>
              <a:path w="3224440" h="1162878" extrusionOk="0">
                <a:moveTo>
                  <a:pt x="26342" y="0"/>
                </a:moveTo>
                <a:lnTo>
                  <a:pt x="2510218" y="0"/>
                </a:lnTo>
                <a:cubicBezTo>
                  <a:pt x="2904633" y="0"/>
                  <a:pt x="3224440" y="260302"/>
                  <a:pt x="3224440" y="581439"/>
                </a:cubicBezTo>
                <a:cubicBezTo>
                  <a:pt x="3224440" y="902577"/>
                  <a:pt x="2904633" y="1162878"/>
                  <a:pt x="2510218" y="1162878"/>
                </a:cubicBezTo>
                <a:lnTo>
                  <a:pt x="0" y="1162878"/>
                </a:lnTo>
                <a:lnTo>
                  <a:pt x="18342" y="1090787"/>
                </a:lnTo>
                <a:cubicBezTo>
                  <a:pt x="55745" y="906065"/>
                  <a:pt x="75387" y="714804"/>
                  <a:pt x="75387" y="518907"/>
                </a:cubicBezTo>
                <a:cubicBezTo>
                  <a:pt x="75387" y="420959"/>
                  <a:pt x="70476" y="324169"/>
                  <a:pt x="60891" y="228777"/>
                </a:cubicBezTo>
                <a:lnTo>
                  <a:pt x="26342"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8" name="Google Shape;288;p40"/>
          <p:cNvSpPr/>
          <p:nvPr/>
        </p:nvSpPr>
        <p:spPr>
          <a:xfrm>
            <a:off x="228601" y="4318863"/>
            <a:ext cx="3334221" cy="1107641"/>
          </a:xfrm>
          <a:custGeom>
            <a:avLst/>
            <a:gdLst/>
            <a:ahLst/>
            <a:cxnLst/>
            <a:rect l="l" t="t" r="r" b="b"/>
            <a:pathLst>
              <a:path w="3624153" h="1162878" extrusionOk="0">
                <a:moveTo>
                  <a:pt x="714223" y="0"/>
                </a:moveTo>
                <a:lnTo>
                  <a:pt x="2487731" y="0"/>
                </a:lnTo>
                <a:lnTo>
                  <a:pt x="2498996" y="23633"/>
                </a:lnTo>
                <a:cubicBezTo>
                  <a:pt x="2715120" y="425705"/>
                  <a:pt x="3024603" y="769084"/>
                  <a:pt x="3398043" y="1024055"/>
                </a:cubicBezTo>
                <a:lnTo>
                  <a:pt x="3624153" y="1162878"/>
                </a:lnTo>
                <a:lnTo>
                  <a:pt x="714223" y="1162878"/>
                </a:lnTo>
                <a:cubicBezTo>
                  <a:pt x="319807" y="1162878"/>
                  <a:pt x="0" y="902577"/>
                  <a:pt x="0" y="581439"/>
                </a:cubicBezTo>
                <a:cubicBezTo>
                  <a:pt x="0" y="260302"/>
                  <a:pt x="319807" y="0"/>
                  <a:pt x="714223" y="0"/>
                </a:cubicBez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89" name="Google Shape;289;p40"/>
          <p:cNvSpPr/>
          <p:nvPr/>
        </p:nvSpPr>
        <p:spPr>
          <a:xfrm>
            <a:off x="5584796" y="4318864"/>
            <a:ext cx="3331333" cy="1107641"/>
          </a:xfrm>
          <a:custGeom>
            <a:avLst/>
            <a:gdLst/>
            <a:ahLst/>
            <a:cxnLst/>
            <a:rect l="l" t="t" r="r" b="b"/>
            <a:pathLst>
              <a:path w="3774882" h="1162878" extrusionOk="0">
                <a:moveTo>
                  <a:pt x="1129788" y="0"/>
                </a:moveTo>
                <a:lnTo>
                  <a:pt x="3060659" y="0"/>
                </a:lnTo>
                <a:cubicBezTo>
                  <a:pt x="3455075" y="0"/>
                  <a:pt x="3774882" y="260302"/>
                  <a:pt x="3774882" y="581439"/>
                </a:cubicBezTo>
                <a:cubicBezTo>
                  <a:pt x="3774882" y="902577"/>
                  <a:pt x="3455075" y="1162878"/>
                  <a:pt x="3060659" y="1162878"/>
                </a:cubicBezTo>
                <a:lnTo>
                  <a:pt x="49621" y="1162878"/>
                </a:lnTo>
                <a:lnTo>
                  <a:pt x="0" y="1158806"/>
                </a:lnTo>
                <a:lnTo>
                  <a:pt x="219476" y="1024055"/>
                </a:lnTo>
                <a:cubicBezTo>
                  <a:pt x="592916" y="769084"/>
                  <a:pt x="902400" y="425705"/>
                  <a:pt x="1118523" y="23633"/>
                </a:cubicBezTo>
                <a:lnTo>
                  <a:pt x="1129788" y="0"/>
                </a:lnTo>
                <a:close/>
              </a:path>
            </a:pathLst>
          </a:cu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90" name="Google Shape;290;p40"/>
          <p:cNvSpPr txBox="1"/>
          <p:nvPr/>
        </p:nvSpPr>
        <p:spPr>
          <a:xfrm>
            <a:off x="2903400" y="1604050"/>
            <a:ext cx="1297800" cy="920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a:solidFill>
                  <a:srgbClr val="000000"/>
                </a:solidFill>
                <a:latin typeface="Calibri"/>
                <a:ea typeface="Calibri"/>
                <a:cs typeface="Calibri"/>
                <a:sym typeface="Calibri"/>
              </a:rPr>
              <a:t>6</a:t>
            </a:r>
            <a:endParaRPr sz="33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GENDER</a:t>
            </a:r>
            <a:endParaRPr sz="1200" b="1" i="0" u="none" strike="noStrike" cap="none">
              <a:solidFill>
                <a:srgbClr val="000000"/>
              </a:solidFill>
              <a:latin typeface="Calibri"/>
              <a:ea typeface="Calibri"/>
              <a:cs typeface="Calibri"/>
              <a:sym typeface="Calibri"/>
            </a:endParaRPr>
          </a:p>
        </p:txBody>
      </p:sp>
      <p:sp>
        <p:nvSpPr>
          <p:cNvPr id="291" name="Google Shape;291;p40"/>
          <p:cNvSpPr txBox="1"/>
          <p:nvPr/>
        </p:nvSpPr>
        <p:spPr>
          <a:xfrm>
            <a:off x="2282775" y="29587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5</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Calibri"/>
                <a:ea typeface="Calibri"/>
                <a:cs typeface="Calibri"/>
                <a:sym typeface="Calibri"/>
              </a:rPr>
              <a:t>KNOWLEDGE PRODUCTS</a:t>
            </a:r>
            <a:endParaRPr sz="1200" b="1" i="0" u="none" strike="noStrike" cap="none" dirty="0">
              <a:solidFill>
                <a:srgbClr val="000000"/>
              </a:solidFill>
              <a:latin typeface="Calibri"/>
              <a:ea typeface="Calibri"/>
              <a:cs typeface="Calibri"/>
              <a:sym typeface="Calibri"/>
            </a:endParaRPr>
          </a:p>
        </p:txBody>
      </p:sp>
      <p:sp>
        <p:nvSpPr>
          <p:cNvPr id="292" name="Google Shape;292;p40"/>
          <p:cNvSpPr txBox="1"/>
          <p:nvPr/>
        </p:nvSpPr>
        <p:spPr>
          <a:xfrm>
            <a:off x="4878787" y="4271250"/>
            <a:ext cx="14754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3</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endParaRPr sz="1200" b="1"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ICT </a:t>
            </a:r>
            <a:endParaRPr sz="1200" b="0" i="0" u="none" strike="noStrike" cap="none" dirty="0">
              <a:solidFill>
                <a:srgbClr val="000000"/>
              </a:solidFill>
              <a:latin typeface="Calibri"/>
              <a:ea typeface="Calibri"/>
              <a:cs typeface="Calibri"/>
              <a:sym typeface="Calibri"/>
            </a:endParaRPr>
          </a:p>
        </p:txBody>
      </p:sp>
      <p:sp>
        <p:nvSpPr>
          <p:cNvPr id="293" name="Google Shape;293;p40"/>
          <p:cNvSpPr txBox="1"/>
          <p:nvPr/>
        </p:nvSpPr>
        <p:spPr>
          <a:xfrm>
            <a:off x="5534380" y="2883350"/>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2</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RISK INFORMATION</a:t>
            </a:r>
            <a:endParaRPr sz="1200" b="0" i="0" u="none" strike="noStrike" cap="none" dirty="0">
              <a:solidFill>
                <a:srgbClr val="000000"/>
              </a:solidFill>
              <a:latin typeface="Calibri"/>
              <a:ea typeface="Calibri"/>
              <a:cs typeface="Calibri"/>
              <a:sym typeface="Calibri"/>
            </a:endParaRPr>
          </a:p>
        </p:txBody>
      </p:sp>
      <p:sp>
        <p:nvSpPr>
          <p:cNvPr id="294" name="Google Shape;294;p40"/>
          <p:cNvSpPr txBox="1"/>
          <p:nvPr/>
        </p:nvSpPr>
        <p:spPr>
          <a:xfrm>
            <a:off x="6467304" y="1219199"/>
            <a:ext cx="2227215" cy="1281973"/>
          </a:xfrm>
          <a:prstGeom prst="rect">
            <a:avLst/>
          </a:prstGeom>
          <a:noFill/>
          <a:ln>
            <a:noFill/>
          </a:ln>
        </p:spPr>
        <p:txBody>
          <a:bodyPr spcFirstLastPara="1" wrap="square" lIns="91425" tIns="45700" rIns="91425" bIns="45700" anchor="t" anchorCtr="0">
            <a:noAutofit/>
          </a:bodyPr>
          <a:lstStyle/>
          <a:p>
            <a:pPr lvl="0">
              <a:buClr>
                <a:srgbClr val="000000"/>
              </a:buClr>
              <a:buSzPts val="1100"/>
            </a:pPr>
            <a:r>
              <a:rPr lang="en-US" sz="1200" dirty="0">
                <a:solidFill>
                  <a:schemeClr val="dk1"/>
                </a:solidFill>
                <a:ea typeface="Calibri"/>
                <a:cs typeface="Calibri"/>
                <a:sym typeface="Calibri"/>
              </a:rPr>
              <a:t>Training on crop-calendars and R-</a:t>
            </a:r>
            <a:r>
              <a:rPr lang="en-US" sz="1200" dirty="0" err="1">
                <a:solidFill>
                  <a:schemeClr val="dk1"/>
                </a:solidFill>
                <a:ea typeface="Calibri"/>
                <a:cs typeface="Calibri"/>
                <a:sym typeface="Calibri"/>
              </a:rPr>
              <a:t>Instat</a:t>
            </a:r>
            <a:r>
              <a:rPr lang="en-US" sz="1200" dirty="0">
                <a:solidFill>
                  <a:schemeClr val="dk1"/>
                </a:solidFill>
                <a:ea typeface="Calibri"/>
                <a:cs typeface="Calibri"/>
                <a:sym typeface="Calibri"/>
              </a:rPr>
              <a:t> for crop monitoring and food security warning held with participants from countries in the region – </a:t>
            </a:r>
            <a:r>
              <a:rPr lang="en-US" sz="1200" b="1" dirty="0">
                <a:solidFill>
                  <a:schemeClr val="dk1"/>
                </a:solidFill>
                <a:ea typeface="Calibri"/>
                <a:cs typeface="Calibri"/>
                <a:sym typeface="Calibri"/>
              </a:rPr>
              <a:t>Burkina Faso, Mali, Niger, Chad, Togo </a:t>
            </a:r>
            <a:endParaRPr lang="en-US" sz="1100" b="1" dirty="0">
              <a:solidFill>
                <a:schemeClr val="dk1"/>
              </a:solidFill>
              <a:ea typeface="Calibri"/>
              <a:cs typeface="Calibri"/>
              <a:sym typeface="Calibri"/>
            </a:endParaRPr>
          </a:p>
        </p:txBody>
      </p:sp>
      <p:sp>
        <p:nvSpPr>
          <p:cNvPr id="295" name="Google Shape;295;p40"/>
          <p:cNvSpPr txBox="1"/>
          <p:nvPr/>
        </p:nvSpPr>
        <p:spPr>
          <a:xfrm>
            <a:off x="379374" y="4395075"/>
            <a:ext cx="2123556" cy="1030449"/>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200" dirty="0">
                <a:solidFill>
                  <a:schemeClr val="dk1"/>
                </a:solidFill>
                <a:ea typeface="Calibri"/>
                <a:cs typeface="Calibri"/>
                <a:sym typeface="Calibri"/>
              </a:rPr>
              <a:t>In </a:t>
            </a:r>
            <a:r>
              <a:rPr lang="en-US" sz="1200" b="1" dirty="0">
                <a:solidFill>
                  <a:schemeClr val="dk1"/>
                </a:solidFill>
                <a:ea typeface="Calibri"/>
                <a:cs typeface="Calibri"/>
                <a:sym typeface="Calibri"/>
              </a:rPr>
              <a:t>Niger</a:t>
            </a:r>
            <a:r>
              <a:rPr lang="en-US" sz="1200" dirty="0">
                <a:solidFill>
                  <a:schemeClr val="dk1"/>
                </a:solidFill>
                <a:ea typeface="Calibri"/>
                <a:cs typeface="Calibri"/>
                <a:sym typeface="Calibri"/>
              </a:rPr>
              <a:t>, knowledge dissemination activities on the National Alert Code conducted for local authorities, departments and local communities</a:t>
            </a:r>
          </a:p>
        </p:txBody>
      </p:sp>
      <p:sp>
        <p:nvSpPr>
          <p:cNvPr id="296" name="Google Shape;296;p40"/>
          <p:cNvSpPr txBox="1"/>
          <p:nvPr/>
        </p:nvSpPr>
        <p:spPr>
          <a:xfrm>
            <a:off x="204309" y="2926392"/>
            <a:ext cx="2297400" cy="1089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40"/>
          <p:cNvSpPr txBox="1"/>
          <p:nvPr/>
        </p:nvSpPr>
        <p:spPr>
          <a:xfrm>
            <a:off x="335122" y="1413073"/>
            <a:ext cx="2272783" cy="1088100"/>
          </a:xfrm>
          <a:prstGeom prst="rect">
            <a:avLst/>
          </a:prstGeom>
          <a:noFill/>
          <a:ln>
            <a:noFill/>
          </a:ln>
        </p:spPr>
        <p:txBody>
          <a:bodyPr spcFirstLastPara="1" wrap="square" lIns="91425" tIns="45700" rIns="91425" bIns="45700" anchor="t" anchorCtr="0">
            <a:noAutofit/>
          </a:bodyPr>
          <a:lstStyle/>
          <a:p>
            <a:pPr lvl="0" algn="r">
              <a:buClr>
                <a:srgbClr val="000000"/>
              </a:buClr>
              <a:buSzPts val="1200"/>
            </a:pPr>
            <a:r>
              <a:rPr lang="en-US" sz="1200" dirty="0">
                <a:solidFill>
                  <a:schemeClr val="dk1"/>
                </a:solidFill>
                <a:ea typeface="Calibri"/>
                <a:cs typeface="Calibri"/>
                <a:sym typeface="Calibri"/>
              </a:rPr>
              <a:t>In </a:t>
            </a:r>
            <a:r>
              <a:rPr lang="en-US" sz="1200" b="1" dirty="0">
                <a:solidFill>
                  <a:schemeClr val="dk1"/>
                </a:solidFill>
                <a:ea typeface="Calibri"/>
                <a:cs typeface="Calibri"/>
                <a:sym typeface="Calibri"/>
              </a:rPr>
              <a:t>Niger, </a:t>
            </a:r>
            <a:r>
              <a:rPr lang="en-US" sz="1200" dirty="0">
                <a:solidFill>
                  <a:schemeClr val="dk1"/>
                </a:solidFill>
                <a:ea typeface="Calibri"/>
                <a:cs typeface="Calibri"/>
                <a:sym typeface="Calibri"/>
              </a:rPr>
              <a:t>600 women were trained on Early Warning and Disaster Risk Management and in </a:t>
            </a:r>
            <a:r>
              <a:rPr lang="en-US" sz="1200" b="1" dirty="0">
                <a:solidFill>
                  <a:schemeClr val="dk1"/>
                </a:solidFill>
                <a:ea typeface="Calibri"/>
                <a:cs typeface="Calibri"/>
                <a:sym typeface="Calibri"/>
              </a:rPr>
              <a:t>Burkina Faso</a:t>
            </a:r>
            <a:r>
              <a:rPr lang="en-US" sz="1200" dirty="0">
                <a:solidFill>
                  <a:schemeClr val="dk1"/>
                </a:solidFill>
                <a:ea typeface="Calibri"/>
                <a:cs typeface="Calibri"/>
                <a:sym typeface="Calibri"/>
              </a:rPr>
              <a:t>, conduct of gender-informed analysis ongoing. </a:t>
            </a:r>
          </a:p>
        </p:txBody>
      </p:sp>
      <p:sp>
        <p:nvSpPr>
          <p:cNvPr id="298" name="Google Shape;298;p40"/>
          <p:cNvSpPr txBox="1"/>
          <p:nvPr/>
        </p:nvSpPr>
        <p:spPr>
          <a:xfrm>
            <a:off x="6446348" y="4465943"/>
            <a:ext cx="2593407" cy="1020457"/>
          </a:xfrm>
          <a:prstGeom prst="rect">
            <a:avLst/>
          </a:prstGeom>
          <a:noFill/>
          <a:ln>
            <a:noFill/>
          </a:ln>
        </p:spPr>
        <p:txBody>
          <a:bodyPr spcFirstLastPara="1" wrap="square" lIns="91425" tIns="45700" rIns="91425" bIns="45700" anchor="t" anchorCtr="0">
            <a:noAutofit/>
          </a:bodyPr>
          <a:lstStyle/>
          <a:p>
            <a:pPr lvl="0">
              <a:buClr>
                <a:srgbClr val="000000"/>
              </a:buClr>
              <a:buSzPts val="1200"/>
            </a:pPr>
            <a:r>
              <a:rPr lang="en-US" sz="1200" dirty="0">
                <a:ea typeface="Calibri"/>
                <a:cs typeface="Calibri"/>
                <a:sym typeface="Calibri"/>
              </a:rPr>
              <a:t>In </a:t>
            </a:r>
            <a:r>
              <a:rPr lang="en-US" sz="1200" b="1" dirty="0">
                <a:ea typeface="Calibri"/>
                <a:cs typeface="Calibri"/>
                <a:sym typeface="Calibri"/>
              </a:rPr>
              <a:t>Chad</a:t>
            </a:r>
            <a:r>
              <a:rPr lang="en-US" sz="1200" dirty="0">
                <a:ea typeface="Calibri"/>
                <a:cs typeface="Calibri"/>
                <a:sym typeface="Calibri"/>
              </a:rPr>
              <a:t> and </a:t>
            </a:r>
            <a:r>
              <a:rPr lang="en-US" sz="1200" b="1" dirty="0">
                <a:ea typeface="Calibri"/>
                <a:cs typeface="Calibri"/>
                <a:sym typeface="Calibri"/>
              </a:rPr>
              <a:t>DRC</a:t>
            </a:r>
            <a:r>
              <a:rPr lang="en-US" sz="1200" dirty="0">
                <a:ea typeface="Calibri"/>
                <a:cs typeface="Calibri"/>
                <a:sym typeface="Calibri"/>
              </a:rPr>
              <a:t>, proposals for data concentration with free and open EUMETSAT DCP system developed</a:t>
            </a:r>
          </a:p>
        </p:txBody>
      </p:sp>
      <p:sp>
        <p:nvSpPr>
          <p:cNvPr id="299" name="Google Shape;299;p40"/>
          <p:cNvSpPr txBox="1"/>
          <p:nvPr/>
        </p:nvSpPr>
        <p:spPr>
          <a:xfrm>
            <a:off x="6677850" y="2990300"/>
            <a:ext cx="2450700" cy="1125000"/>
          </a:xfrm>
          <a:prstGeom prst="rect">
            <a:avLst/>
          </a:prstGeom>
          <a:noFill/>
          <a:ln>
            <a:noFill/>
          </a:ln>
        </p:spPr>
        <p:txBody>
          <a:bodyPr spcFirstLastPara="1" wrap="square" lIns="91425" tIns="45700" rIns="91425" bIns="45700" anchor="t" anchorCtr="0">
            <a:noAutofit/>
          </a:bodyPr>
          <a:lstStyle/>
          <a:p>
            <a:pPr lvl="0">
              <a:buClr>
                <a:schemeClr val="dk1"/>
              </a:buClr>
              <a:buSzPts val="1150"/>
            </a:pPr>
            <a:r>
              <a:rPr lang="en-US" sz="1200" dirty="0">
                <a:solidFill>
                  <a:srgbClr val="000000"/>
                </a:solidFill>
                <a:ea typeface="Calibri"/>
                <a:cs typeface="Calibri"/>
                <a:sym typeface="Calibri"/>
              </a:rPr>
              <a:t>In </a:t>
            </a:r>
            <a:r>
              <a:rPr lang="en-US" sz="1200" b="1" dirty="0">
                <a:solidFill>
                  <a:srgbClr val="000000"/>
                </a:solidFill>
                <a:ea typeface="Calibri"/>
                <a:cs typeface="Calibri"/>
                <a:sym typeface="Calibri"/>
              </a:rPr>
              <a:t>DRC, </a:t>
            </a:r>
            <a:r>
              <a:rPr lang="en-US" sz="1200" dirty="0">
                <a:solidFill>
                  <a:srgbClr val="000000"/>
                </a:solidFill>
                <a:ea typeface="Calibri"/>
                <a:cs typeface="Calibri"/>
                <a:sym typeface="Calibri"/>
              </a:rPr>
              <a:t>progress in establishing the National Framework for Climate Services (NFCS) and development of national risk geoportal for flood risk assessment and forecasting</a:t>
            </a:r>
          </a:p>
        </p:txBody>
      </p:sp>
      <p:pic>
        <p:nvPicPr>
          <p:cNvPr id="300" name="Google Shape;300;p40"/>
          <p:cNvPicPr preferRelativeResize="0"/>
          <p:nvPr/>
        </p:nvPicPr>
        <p:blipFill rotWithShape="1">
          <a:blip r:embed="rId3">
            <a:alphaModFix/>
          </a:blip>
          <a:srcRect/>
          <a:stretch/>
        </p:blipFill>
        <p:spPr>
          <a:xfrm>
            <a:off x="7200884" y="5949280"/>
            <a:ext cx="1475241" cy="640084"/>
          </a:xfrm>
          <a:prstGeom prst="rect">
            <a:avLst/>
          </a:prstGeom>
          <a:noFill/>
          <a:ln>
            <a:noFill/>
          </a:ln>
        </p:spPr>
      </p:pic>
      <p:sp>
        <p:nvSpPr>
          <p:cNvPr id="301" name="Google Shape;301;p40"/>
          <p:cNvSpPr txBox="1"/>
          <p:nvPr/>
        </p:nvSpPr>
        <p:spPr>
          <a:xfrm>
            <a:off x="72056" y="274638"/>
            <a:ext cx="9072000" cy="11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dirty="0">
                <a:solidFill>
                  <a:schemeClr val="dk1"/>
                </a:solidFill>
                <a:latin typeface="Calibri"/>
                <a:ea typeface="Calibri"/>
                <a:cs typeface="Calibri"/>
                <a:sym typeface="Calibri"/>
              </a:rPr>
              <a:t>Progress by Output</a:t>
            </a:r>
            <a:endParaRPr sz="3600" b="0" i="0" u="none" strike="noStrike" cap="none" dirty="0">
              <a:solidFill>
                <a:schemeClr val="dk1"/>
              </a:solidFill>
              <a:latin typeface="Calibri"/>
              <a:ea typeface="Calibri"/>
              <a:cs typeface="Calibri"/>
              <a:sym typeface="Calibri"/>
            </a:endParaRPr>
          </a:p>
        </p:txBody>
      </p:sp>
      <p:sp>
        <p:nvSpPr>
          <p:cNvPr id="302" name="Google Shape;302;p40"/>
          <p:cNvSpPr txBox="1"/>
          <p:nvPr/>
        </p:nvSpPr>
        <p:spPr>
          <a:xfrm>
            <a:off x="4857675" y="1541750"/>
            <a:ext cx="15906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1</a:t>
            </a:r>
            <a:endParaRPr sz="3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200" b="1" i="0" u="none" strike="noStrike" cap="none" dirty="0">
                <a:solidFill>
                  <a:schemeClr val="dk1"/>
                </a:solidFill>
                <a:latin typeface="Calibri"/>
                <a:ea typeface="Calibri"/>
                <a:cs typeface="Calibri"/>
                <a:sym typeface="Calibri"/>
              </a:rPr>
              <a:t>SERVICE </a:t>
            </a:r>
            <a:br>
              <a:rPr lang="en-US" sz="1200" b="1" i="0" u="none" strike="noStrike" cap="none" dirty="0">
                <a:solidFill>
                  <a:schemeClr val="dk1"/>
                </a:solidFill>
                <a:latin typeface="Calibri"/>
                <a:ea typeface="Calibri"/>
                <a:cs typeface="Calibri"/>
                <a:sym typeface="Calibri"/>
              </a:rPr>
            </a:br>
            <a:r>
              <a:rPr lang="en-US" sz="1200" b="1" i="0" u="none" strike="noStrike" cap="none" dirty="0">
                <a:solidFill>
                  <a:schemeClr val="dk1"/>
                </a:solidFill>
                <a:latin typeface="Calibri"/>
                <a:ea typeface="Calibri"/>
                <a:cs typeface="Calibri"/>
                <a:sym typeface="Calibri"/>
              </a:rPr>
              <a:t>DELIVERY</a:t>
            </a:r>
            <a:endParaRPr sz="1200" b="0" i="0" u="none" strike="noStrike" cap="none" dirty="0">
              <a:solidFill>
                <a:srgbClr val="000000"/>
              </a:solidFill>
              <a:latin typeface="Calibri"/>
              <a:ea typeface="Calibri"/>
              <a:cs typeface="Calibri"/>
              <a:sym typeface="Calibri"/>
            </a:endParaRPr>
          </a:p>
        </p:txBody>
      </p:sp>
      <p:sp>
        <p:nvSpPr>
          <p:cNvPr id="303" name="Google Shape;303;p40"/>
          <p:cNvSpPr txBox="1"/>
          <p:nvPr/>
        </p:nvSpPr>
        <p:spPr>
          <a:xfrm>
            <a:off x="3014062" y="4301575"/>
            <a:ext cx="1258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3300" b="0" i="0" u="none" strike="noStrike" cap="none" dirty="0">
                <a:solidFill>
                  <a:srgbClr val="000000"/>
                </a:solidFill>
                <a:latin typeface="Calibri"/>
                <a:ea typeface="Calibri"/>
                <a:cs typeface="Calibri"/>
                <a:sym typeface="Calibri"/>
              </a:rPr>
              <a:t>4</a:t>
            </a:r>
            <a:endParaRPr sz="12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dirty="0">
                <a:solidFill>
                  <a:schemeClr val="dk1"/>
                </a:solidFill>
                <a:latin typeface="Calibri"/>
                <a:ea typeface="Calibri"/>
                <a:cs typeface="Calibri"/>
                <a:sym typeface="Calibri"/>
              </a:rPr>
              <a:t>PREPAREDNESS AND RESPONSE</a:t>
            </a:r>
            <a:endParaRPr sz="1100" b="0" i="0" u="none" strike="noStrike" cap="none" dirty="0">
              <a:solidFill>
                <a:srgbClr val="000000"/>
              </a:solidFill>
              <a:latin typeface="Calibri"/>
              <a:ea typeface="Calibri"/>
              <a:cs typeface="Calibri"/>
              <a:sym typeface="Calibri"/>
            </a:endParaRPr>
          </a:p>
        </p:txBody>
      </p:sp>
      <p:sp>
        <p:nvSpPr>
          <p:cNvPr id="304" name="Google Shape;304;p40"/>
          <p:cNvSpPr txBox="1"/>
          <p:nvPr/>
        </p:nvSpPr>
        <p:spPr>
          <a:xfrm>
            <a:off x="146957" y="2958750"/>
            <a:ext cx="2288518" cy="1065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dirty="0">
                <a:solidFill>
                  <a:srgbClr val="000000"/>
                </a:solidFill>
                <a:latin typeface="Calibri"/>
                <a:ea typeface="Calibri"/>
                <a:cs typeface="Calibri"/>
                <a:sym typeface="Calibri"/>
              </a:rPr>
              <a:t>Assessments of opportunities for sustainable operation of observing networks and hydrological and climate databases conducted in </a:t>
            </a:r>
            <a:r>
              <a:rPr lang="en-GB" sz="1200" b="1" i="0" u="none" strike="noStrike" cap="none" dirty="0">
                <a:solidFill>
                  <a:srgbClr val="000000"/>
                </a:solidFill>
                <a:latin typeface="Calibri"/>
                <a:ea typeface="Calibri"/>
                <a:cs typeface="Calibri"/>
                <a:sym typeface="Calibri"/>
              </a:rPr>
              <a:t>Chad</a:t>
            </a:r>
            <a:r>
              <a:rPr lang="en-GB" sz="1200" b="0" i="0" u="none" strike="noStrike" cap="none" dirty="0">
                <a:solidFill>
                  <a:srgbClr val="000000"/>
                </a:solidFill>
                <a:latin typeface="Calibri"/>
                <a:ea typeface="Calibri"/>
                <a:cs typeface="Calibri"/>
                <a:sym typeface="Calibri"/>
              </a:rPr>
              <a:t>, </a:t>
            </a:r>
            <a:r>
              <a:rPr lang="en-GB" sz="1200" b="1" i="0" u="none" strike="noStrike" cap="none" dirty="0">
                <a:solidFill>
                  <a:srgbClr val="000000"/>
                </a:solidFill>
                <a:latin typeface="Calibri"/>
                <a:ea typeface="Calibri"/>
                <a:cs typeface="Calibri"/>
                <a:sym typeface="Calibri"/>
              </a:rPr>
              <a:t>DRC</a:t>
            </a:r>
            <a:r>
              <a:rPr lang="en-GB" sz="1200" b="0" i="0" u="none" strike="noStrike" cap="none" dirty="0">
                <a:solidFill>
                  <a:srgbClr val="000000"/>
                </a:solidFill>
                <a:latin typeface="Calibri"/>
                <a:ea typeface="Calibri"/>
                <a:cs typeface="Calibri"/>
                <a:sym typeface="Calibri"/>
              </a:rPr>
              <a:t> and </a:t>
            </a:r>
            <a:r>
              <a:rPr lang="en-GB" sz="1200" b="1" i="0" u="none" strike="noStrike" cap="none" dirty="0">
                <a:solidFill>
                  <a:srgbClr val="000000"/>
                </a:solidFill>
                <a:latin typeface="Calibri"/>
                <a:ea typeface="Calibri"/>
                <a:cs typeface="Calibri"/>
                <a:sym typeface="Calibri"/>
              </a:rPr>
              <a:t>Togo</a:t>
            </a:r>
            <a:endParaRPr sz="1200" b="1" i="0" u="none" strike="noStrike" cap="none" dirty="0">
              <a:solidFill>
                <a:srgbClr val="000000"/>
              </a:solidFill>
              <a:latin typeface="Calibri"/>
              <a:ea typeface="Calibri"/>
              <a:cs typeface="Calibri"/>
              <a:sym typeface="Calibri"/>
            </a:endParaRPr>
          </a:p>
        </p:txBody>
      </p:sp>
      <p:pic>
        <p:nvPicPr>
          <p:cNvPr id="31" name="Picture 30" descr="A close up of a map&#10;&#10;Description automatically generated">
            <a:extLst>
              <a:ext uri="{FF2B5EF4-FFF2-40B4-BE49-F238E27FC236}">
                <a16:creationId xmlns="" xmlns:a16="http://schemas.microsoft.com/office/drawing/2014/main" id="{B4B8C0FB-61FA-1440-A51F-4BE3D86FD5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1152" y="169882"/>
            <a:ext cx="1160105" cy="1202324"/>
          </a:xfrm>
          <a:prstGeom prst="rect">
            <a:avLst/>
          </a:prstGeom>
        </p:spPr>
      </p:pic>
    </p:spTree>
    <p:extLst>
      <p:ext uri="{BB962C8B-B14F-4D97-AF65-F5344CB8AC3E}">
        <p14:creationId xmlns:p14="http://schemas.microsoft.com/office/powerpoint/2010/main" val="1863790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 name="object 2"/>
          <p:cNvSpPr txBox="1">
            <a:spLocks/>
          </p:cNvSpPr>
          <p:nvPr/>
        </p:nvSpPr>
        <p:spPr>
          <a:xfrm>
            <a:off x="474368" y="794568"/>
            <a:ext cx="8195259" cy="492443"/>
          </a:xfrm>
          <a:prstGeom prst="rect">
            <a:avLst/>
          </a:prstGeom>
        </p:spPr>
        <p:txBody>
          <a:bodyPr vert="horz" wrap="square" lIns="0" tIns="0" rIns="0" bIns="0" rtlCol="0">
            <a:spAutoFit/>
          </a:bodyPr>
          <a:lstStyle>
            <a:lvl1pPr>
              <a:defRPr>
                <a:latin typeface="+mj-lt"/>
                <a:ea typeface="+mj-ea"/>
                <a:cs typeface="+mj-cs"/>
              </a:defRPr>
            </a:lvl1pPr>
          </a:lstStyle>
          <a:p>
            <a:pPr marL="5080" algn="ctr"/>
            <a:r>
              <a:rPr lang="en-US" kern="0">
                <a:solidFill>
                  <a:sysClr val="windowText" lastClr="000000"/>
                </a:solidFill>
              </a:rPr>
              <a:t>Proj</a:t>
            </a:r>
            <a:r>
              <a:rPr lang="en-US" kern="0" spc="-20">
                <a:solidFill>
                  <a:sysClr val="windowText" lastClr="000000"/>
                </a:solidFill>
              </a:rPr>
              <a:t>e</a:t>
            </a:r>
            <a:r>
              <a:rPr lang="en-US" kern="0">
                <a:solidFill>
                  <a:sysClr val="windowText" lastClr="000000"/>
                </a:solidFill>
              </a:rPr>
              <a:t>ct</a:t>
            </a:r>
            <a:r>
              <a:rPr lang="en-US" kern="0" spc="-25">
                <a:solidFill>
                  <a:sysClr val="windowText" lastClr="000000"/>
                </a:solidFill>
              </a:rPr>
              <a:t> </a:t>
            </a:r>
            <a:r>
              <a:rPr lang="en-US" kern="0">
                <a:solidFill>
                  <a:sysClr val="windowText" lastClr="000000"/>
                </a:solidFill>
              </a:rPr>
              <a:t>Perf</a:t>
            </a:r>
            <a:r>
              <a:rPr lang="en-US" kern="0" spc="-15">
                <a:solidFill>
                  <a:sysClr val="windowText" lastClr="000000"/>
                </a:solidFill>
              </a:rPr>
              <a:t>o</a:t>
            </a:r>
            <a:r>
              <a:rPr lang="en-US" kern="0">
                <a:solidFill>
                  <a:sysClr val="windowText" lastClr="000000"/>
                </a:solidFill>
              </a:rPr>
              <a:t>rm</a:t>
            </a:r>
            <a:r>
              <a:rPr lang="en-US" kern="0" spc="-15">
                <a:solidFill>
                  <a:sysClr val="windowText" lastClr="000000"/>
                </a:solidFill>
              </a:rPr>
              <a:t>a</a:t>
            </a:r>
            <a:r>
              <a:rPr lang="en-US" kern="0">
                <a:solidFill>
                  <a:sysClr val="windowText" lastClr="000000"/>
                </a:solidFill>
              </a:rPr>
              <a:t>n</a:t>
            </a:r>
            <a:r>
              <a:rPr lang="en-US" kern="0" spc="-10">
                <a:solidFill>
                  <a:sysClr val="windowText" lastClr="000000"/>
                </a:solidFill>
              </a:rPr>
              <a:t>c</a:t>
            </a:r>
            <a:r>
              <a:rPr lang="en-US" kern="0">
                <a:solidFill>
                  <a:sysClr val="windowText" lastClr="000000"/>
                </a:solidFill>
              </a:rPr>
              <a:t>e</a:t>
            </a:r>
            <a:endParaRPr lang="en-US" kern="0" dirty="0">
              <a:solidFill>
                <a:sysClr val="windowText" lastClr="000000"/>
              </a:solidFill>
            </a:endParaRPr>
          </a:p>
        </p:txBody>
      </p:sp>
      <p:sp>
        <p:nvSpPr>
          <p:cNvPr id="3" name="object 3"/>
          <p:cNvSpPr/>
          <p:nvPr/>
        </p:nvSpPr>
        <p:spPr>
          <a:xfrm>
            <a:off x="0" y="50"/>
            <a:ext cx="9144000" cy="405130"/>
          </a:xfrm>
          <a:custGeom>
            <a:avLst/>
            <a:gdLst/>
            <a:ahLst/>
            <a:cxnLst/>
            <a:rect l="l" t="t" r="r" b="b"/>
            <a:pathLst>
              <a:path w="9144000" h="405130">
                <a:moveTo>
                  <a:pt x="0" y="404698"/>
                </a:moveTo>
                <a:lnTo>
                  <a:pt x="9144000" y="404698"/>
                </a:lnTo>
                <a:lnTo>
                  <a:pt x="9144000" y="0"/>
                </a:lnTo>
                <a:lnTo>
                  <a:pt x="0" y="0"/>
                </a:lnTo>
                <a:lnTo>
                  <a:pt x="0" y="404698"/>
                </a:lnTo>
                <a:close/>
              </a:path>
            </a:pathLst>
          </a:custGeom>
          <a:solidFill>
            <a:srgbClr val="F1F1F1"/>
          </a:solidFill>
        </p:spPr>
        <p:txBody>
          <a:bodyPr wrap="square" lIns="0" tIns="0" rIns="0" bIns="0" rtlCol="0"/>
          <a:lstStyle/>
          <a:p>
            <a:endParaRPr/>
          </a:p>
        </p:txBody>
      </p:sp>
      <p:sp>
        <p:nvSpPr>
          <p:cNvPr id="4" name="object 4"/>
          <p:cNvSpPr/>
          <p:nvPr/>
        </p:nvSpPr>
        <p:spPr>
          <a:xfrm>
            <a:off x="0" y="4150550"/>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C00000"/>
          </a:solidFill>
        </p:spPr>
        <p:txBody>
          <a:bodyPr wrap="square" lIns="0" tIns="0" rIns="0" bIns="0" rtlCol="0"/>
          <a:lstStyle/>
          <a:p>
            <a:endParaRPr/>
          </a:p>
        </p:txBody>
      </p:sp>
      <p:sp>
        <p:nvSpPr>
          <p:cNvPr id="5" name="object 5"/>
          <p:cNvSpPr/>
          <p:nvPr/>
        </p:nvSpPr>
        <p:spPr>
          <a:xfrm>
            <a:off x="0" y="488377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B50707"/>
          </a:solidFill>
        </p:spPr>
        <p:txBody>
          <a:bodyPr wrap="square" lIns="0" tIns="0" rIns="0" bIns="0" rtlCol="0"/>
          <a:lstStyle/>
          <a:p>
            <a:endParaRPr/>
          </a:p>
        </p:txBody>
      </p:sp>
      <p:sp>
        <p:nvSpPr>
          <p:cNvPr id="6" name="object 6"/>
          <p:cNvSpPr/>
          <p:nvPr/>
        </p:nvSpPr>
        <p:spPr>
          <a:xfrm>
            <a:off x="0" y="5613552"/>
            <a:ext cx="107950" cy="746760"/>
          </a:xfrm>
          <a:custGeom>
            <a:avLst/>
            <a:gdLst/>
            <a:ahLst/>
            <a:cxnLst/>
            <a:rect l="l" t="t" r="r" b="b"/>
            <a:pathLst>
              <a:path w="107950" h="746760">
                <a:moveTo>
                  <a:pt x="0" y="746696"/>
                </a:moveTo>
                <a:lnTo>
                  <a:pt x="107400" y="746696"/>
                </a:lnTo>
                <a:lnTo>
                  <a:pt x="107400" y="0"/>
                </a:lnTo>
                <a:lnTo>
                  <a:pt x="0" y="0"/>
                </a:lnTo>
                <a:lnTo>
                  <a:pt x="0" y="746696"/>
                </a:lnTo>
                <a:close/>
              </a:path>
            </a:pathLst>
          </a:custGeom>
          <a:solidFill>
            <a:srgbClr val="DF564D"/>
          </a:solidFill>
        </p:spPr>
        <p:txBody>
          <a:bodyPr wrap="square" lIns="0" tIns="0" rIns="0" bIns="0" rtlCol="0"/>
          <a:lstStyle/>
          <a:p>
            <a:endParaRPr/>
          </a:p>
        </p:txBody>
      </p:sp>
      <p:sp>
        <p:nvSpPr>
          <p:cNvPr id="7" name="object 7"/>
          <p:cNvSpPr/>
          <p:nvPr/>
        </p:nvSpPr>
        <p:spPr>
          <a:xfrm>
            <a:off x="7578852" y="6063450"/>
            <a:ext cx="1475231" cy="640080"/>
          </a:xfrm>
          <a:prstGeom prst="rect">
            <a:avLst/>
          </a:prstGeom>
          <a:blipFill>
            <a:blip r:embed="rId3" cstate="print"/>
            <a:stretch>
              <a:fillRect/>
            </a:stretch>
          </a:blipFill>
        </p:spPr>
        <p:txBody>
          <a:bodyPr wrap="square" lIns="0" tIns="0" rIns="0" bIns="0" rtlCol="0"/>
          <a:lstStyle/>
          <a:p>
            <a:endParaRPr/>
          </a:p>
        </p:txBody>
      </p:sp>
      <p:pic>
        <p:nvPicPr>
          <p:cNvPr id="8" name="Picture 7" descr="A close up of a map&#10;&#10;Description automatically generated">
            <a:extLst>
              <a:ext uri="{FF2B5EF4-FFF2-40B4-BE49-F238E27FC236}">
                <a16:creationId xmlns="" xmlns:a16="http://schemas.microsoft.com/office/drawing/2014/main" id="{37A7FD73-36CA-4143-9009-AFC22DADA0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474076"/>
            <a:ext cx="1160105" cy="1202324"/>
          </a:xfrm>
          <a:prstGeom prst="rect">
            <a:avLst/>
          </a:prstGeom>
        </p:spPr>
      </p:pic>
      <p:pic>
        <p:nvPicPr>
          <p:cNvPr id="9" name="Picture 8">
            <a:extLst>
              <a:ext uri="{FF2B5EF4-FFF2-40B4-BE49-F238E27FC236}">
                <a16:creationId xmlns="" xmlns:a16="http://schemas.microsoft.com/office/drawing/2014/main" id="{105FA946-AE2B-422A-89B6-5C2344C77E21}"/>
              </a:ext>
            </a:extLst>
          </p:cNvPr>
          <p:cNvPicPr>
            <a:picLocks noChangeAspect="1"/>
          </p:cNvPicPr>
          <p:nvPr/>
        </p:nvPicPr>
        <p:blipFill>
          <a:blip r:embed="rId5"/>
          <a:stretch>
            <a:fillRect/>
          </a:stretch>
        </p:blipFill>
        <p:spPr>
          <a:xfrm>
            <a:off x="1143000" y="1854708"/>
            <a:ext cx="6858000" cy="4012692"/>
          </a:xfrm>
          <a:prstGeom prst="rect">
            <a:avLst/>
          </a:prstGeom>
        </p:spPr>
      </p:pic>
    </p:spTree>
    <p:extLst>
      <p:ext uri="{BB962C8B-B14F-4D97-AF65-F5344CB8AC3E}">
        <p14:creationId xmlns:p14="http://schemas.microsoft.com/office/powerpoint/2010/main" val="82919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 xmlns:a16="http://schemas.microsoft.com/office/drawing/2014/main" id="{10583AE2-B813-7B4D-8D01-189D922765FD}"/>
              </a:ext>
            </a:extLst>
          </p:cNvPr>
          <p:cNvSpPr>
            <a:spLocks noGrp="1"/>
          </p:cNvSpPr>
          <p:nvPr>
            <p:ph type="title"/>
          </p:nvPr>
        </p:nvSpPr>
        <p:spPr>
          <a:xfrm>
            <a:off x="423733" y="258724"/>
            <a:ext cx="2608540" cy="738664"/>
          </a:xfrm>
        </p:spPr>
        <p:txBody>
          <a:bodyPr/>
          <a:lstStyle/>
          <a:p>
            <a:r>
              <a:rPr lang="en-PH" sz="2400" dirty="0">
                <a:latin typeface="Calibri"/>
                <a:cs typeface="Calibri"/>
              </a:rPr>
              <a:t>Bu</a:t>
            </a:r>
            <a:r>
              <a:rPr lang="en-PH" sz="2400" spc="5" dirty="0">
                <a:latin typeface="Calibri"/>
                <a:cs typeface="Calibri"/>
              </a:rPr>
              <a:t>r</a:t>
            </a:r>
            <a:r>
              <a:rPr lang="en-PH" sz="2400" dirty="0">
                <a:latin typeface="Calibri"/>
                <a:cs typeface="Calibri"/>
              </a:rPr>
              <a:t>kina</a:t>
            </a:r>
            <a:r>
              <a:rPr lang="en-PH" sz="2400" spc="-25" dirty="0">
                <a:latin typeface="Calibri"/>
                <a:cs typeface="Calibri"/>
              </a:rPr>
              <a:t> </a:t>
            </a:r>
            <a:r>
              <a:rPr lang="en-PH" sz="2400" dirty="0">
                <a:latin typeface="Calibri"/>
                <a:cs typeface="Calibri"/>
              </a:rPr>
              <a:t>Faso:</a:t>
            </a:r>
            <a:br>
              <a:rPr lang="en-PH" sz="2400" dirty="0">
                <a:latin typeface="Calibri"/>
                <a:cs typeface="Calibri"/>
              </a:rPr>
            </a:br>
            <a:endParaRPr lang="en-US" sz="2400" dirty="0"/>
          </a:p>
        </p:txBody>
      </p:sp>
      <p:sp>
        <p:nvSpPr>
          <p:cNvPr id="3" name="Text Placeholder 2">
            <a:extLst>
              <a:ext uri="{FF2B5EF4-FFF2-40B4-BE49-F238E27FC236}">
                <a16:creationId xmlns="" xmlns:a16="http://schemas.microsoft.com/office/drawing/2014/main" id="{CC722212-48F6-0743-8A9A-1CCAEF17E8C1}"/>
              </a:ext>
            </a:extLst>
          </p:cNvPr>
          <p:cNvSpPr>
            <a:spLocks noGrp="1"/>
          </p:cNvSpPr>
          <p:nvPr>
            <p:ph type="body" idx="1"/>
          </p:nvPr>
        </p:nvSpPr>
        <p:spPr>
          <a:xfrm>
            <a:off x="482721" y="1066800"/>
            <a:ext cx="8332787" cy="246221"/>
          </a:xfrm>
        </p:spPr>
        <p:txBody>
          <a:bodyPr/>
          <a:lstStyle/>
          <a:p>
            <a:r>
              <a:rPr lang="en-US" sz="1600" b="0" dirty="0"/>
              <a:t>.</a:t>
            </a:r>
            <a:r>
              <a:rPr lang="en-US" sz="1400" b="0" dirty="0"/>
              <a:t> </a:t>
            </a:r>
          </a:p>
        </p:txBody>
      </p:sp>
      <p:sp>
        <p:nvSpPr>
          <p:cNvPr id="5" name="object 16">
            <a:extLst>
              <a:ext uri="{FF2B5EF4-FFF2-40B4-BE49-F238E27FC236}">
                <a16:creationId xmlns="" xmlns:a16="http://schemas.microsoft.com/office/drawing/2014/main" id="{32135A6C-DE18-FD40-85B7-6DF518C721BC}"/>
              </a:ext>
            </a:extLst>
          </p:cNvPr>
          <p:cNvSpPr txBox="1"/>
          <p:nvPr/>
        </p:nvSpPr>
        <p:spPr>
          <a:xfrm>
            <a:off x="416806" y="657538"/>
            <a:ext cx="8193794" cy="2862322"/>
          </a:xfrm>
          <a:prstGeom prst="rect">
            <a:avLst/>
          </a:prstGeom>
        </p:spPr>
        <p:txBody>
          <a:bodyPr vert="horz" wrap="square" lIns="0" tIns="0" rIns="0" bIns="0" rtlCol="0">
            <a:spAutoFit/>
          </a:bodyPr>
          <a:lstStyle/>
          <a:p>
            <a:pPr marL="241300" indent="-228600">
              <a:lnSpc>
                <a:spcPct val="100000"/>
              </a:lnSpc>
              <a:buFont typeface="Calibri"/>
              <a:buAutoNum type="romanLcPeriod"/>
              <a:tabLst>
                <a:tab pos="241935" algn="l"/>
              </a:tabLst>
            </a:pPr>
            <a:r>
              <a:rPr lang="en-US" sz="1600" spc="-5" dirty="0">
                <a:latin typeface="Calibri"/>
                <a:cs typeface="Calibri"/>
              </a:rPr>
              <a:t>Rate of expenditure – </a:t>
            </a:r>
            <a:r>
              <a:rPr lang="en-US" sz="1600" dirty="0"/>
              <a:t>approx. $1.3 million (62%) spent and an additional $ 641,460 (29%) committed. </a:t>
            </a:r>
          </a:p>
          <a:p>
            <a:pPr marL="12700">
              <a:lnSpc>
                <a:spcPct val="100000"/>
              </a:lnSpc>
              <a:tabLst>
                <a:tab pos="241935" algn="l"/>
              </a:tabLst>
            </a:pPr>
            <a:endParaRPr lang="en-US" sz="1600" dirty="0"/>
          </a:p>
          <a:p>
            <a:pPr marL="241300" indent="-228600">
              <a:lnSpc>
                <a:spcPct val="100000"/>
              </a:lnSpc>
              <a:buFont typeface="Calibri"/>
              <a:buAutoNum type="romanLcPeriod"/>
              <a:tabLst>
                <a:tab pos="241935" algn="l"/>
              </a:tabLst>
            </a:pPr>
            <a:r>
              <a:rPr lang="en-US" sz="1600" dirty="0"/>
              <a:t>Rate of delivery - Draft independent mid-term review identifies a mix of activities delivered as well as some unexpected delays. Overall, delivery is on track and all outputs are expected to be achieved by the end of the project.</a:t>
            </a:r>
          </a:p>
          <a:p>
            <a:pPr marL="12700">
              <a:lnSpc>
                <a:spcPct val="100000"/>
              </a:lnSpc>
              <a:tabLst>
                <a:tab pos="241935" algn="l"/>
              </a:tabLst>
            </a:pPr>
            <a:endParaRPr lang="en-US" sz="1600" dirty="0"/>
          </a:p>
          <a:p>
            <a:pPr marL="285750" indent="-285750">
              <a:buAutoNum type="romanLcPeriod" startAt="3"/>
            </a:pPr>
            <a:r>
              <a:rPr lang="en-US" sz="1600" dirty="0"/>
              <a:t>The objectives of the program are consistent with (</a:t>
            </a:r>
            <a:r>
              <a:rPr lang="en-US" sz="1600" dirty="0" err="1"/>
              <a:t>i</a:t>
            </a:r>
            <a:r>
              <a:rPr lang="en-US" sz="1600" dirty="0"/>
              <a:t>) national policies and strategies, donor policies, and initiatives of other major donors; (ii) overall purpose and objectives defined during project formulation. The adopted approach, particularly for the capacity building of ANAM, has demonstrated to be well adapted to the context. </a:t>
            </a:r>
          </a:p>
          <a:p>
            <a:endParaRPr lang="en-US" sz="1000" dirty="0"/>
          </a:p>
        </p:txBody>
      </p:sp>
      <p:sp>
        <p:nvSpPr>
          <p:cNvPr id="4" name="Rectangle 3">
            <a:extLst>
              <a:ext uri="{FF2B5EF4-FFF2-40B4-BE49-F238E27FC236}">
                <a16:creationId xmlns="" xmlns:a16="http://schemas.microsoft.com/office/drawing/2014/main" id="{F1112828-4CF1-A447-9B1C-D14F4E24BB15}"/>
              </a:ext>
            </a:extLst>
          </p:cNvPr>
          <p:cNvSpPr/>
          <p:nvPr/>
        </p:nvSpPr>
        <p:spPr>
          <a:xfrm>
            <a:off x="420734" y="3358857"/>
            <a:ext cx="8413118" cy="2677656"/>
          </a:xfrm>
          <a:prstGeom prst="rect">
            <a:avLst/>
          </a:prstGeom>
        </p:spPr>
        <p:txBody>
          <a:bodyPr wrap="square">
            <a:spAutoFit/>
          </a:bodyPr>
          <a:lstStyle/>
          <a:p>
            <a:r>
              <a:rPr lang="en-US" sz="2400" b="1" dirty="0"/>
              <a:t>Chad:</a:t>
            </a:r>
          </a:p>
          <a:p>
            <a:r>
              <a:rPr lang="en-US" sz="1600" dirty="0" err="1"/>
              <a:t>i</a:t>
            </a:r>
            <a:r>
              <a:rPr lang="en-US" sz="1600" dirty="0"/>
              <a:t>. Rate of expenditure at approx. $68,388 (2%) and commitment of $336,810 (11%).</a:t>
            </a:r>
          </a:p>
          <a:p>
            <a:endParaRPr lang="en-US" sz="1600" dirty="0"/>
          </a:p>
          <a:p>
            <a:r>
              <a:rPr lang="en-US" sz="1600" dirty="0"/>
              <a:t>ii. Rate of delivery: After the project was officially launched in September 2019 during a joint WB/WMO mission, initial activities were engaged. However, progress came to a halt as the entire world copes with COVID19 pandemic. The partnership with the Met Agency ANAM was made official and an agreement was reached on the set of implementation activities. </a:t>
            </a:r>
          </a:p>
          <a:p>
            <a:endParaRPr lang="en-US" sz="1600" dirty="0"/>
          </a:p>
          <a:p>
            <a:r>
              <a:rPr lang="en-US" sz="1600" dirty="0"/>
              <a:t>iii. No change has been made to the design of the project, which remains relevant for the Country and fully aligned with both the World Bank Strategy and the National Development Plan. </a:t>
            </a:r>
          </a:p>
        </p:txBody>
      </p:sp>
    </p:spTree>
    <p:extLst>
      <p:ext uri="{BB962C8B-B14F-4D97-AF65-F5344CB8AC3E}">
        <p14:creationId xmlns:p14="http://schemas.microsoft.com/office/powerpoint/2010/main" val="2713628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a:extLst>
              <a:ext uri="{FF2B5EF4-FFF2-40B4-BE49-F238E27FC236}">
                <a16:creationId xmlns="" xmlns:a16="http://schemas.microsoft.com/office/drawing/2014/main" id="{CC722212-48F6-0743-8A9A-1CCAEF17E8C1}"/>
              </a:ext>
            </a:extLst>
          </p:cNvPr>
          <p:cNvSpPr>
            <a:spLocks noGrp="1"/>
          </p:cNvSpPr>
          <p:nvPr>
            <p:ph type="body" idx="1"/>
          </p:nvPr>
        </p:nvSpPr>
        <p:spPr>
          <a:xfrm>
            <a:off x="685800" y="526732"/>
            <a:ext cx="7975479" cy="5416868"/>
          </a:xfrm>
        </p:spPr>
        <p:txBody>
          <a:bodyPr/>
          <a:lstStyle/>
          <a:p>
            <a:endParaRPr lang="en-US" sz="1600" b="0" dirty="0"/>
          </a:p>
          <a:p>
            <a:r>
              <a:rPr lang="en-US" sz="2400" dirty="0"/>
              <a:t>Democratic Republic of Congo:</a:t>
            </a:r>
          </a:p>
          <a:p>
            <a:endParaRPr lang="en-US" sz="2400" dirty="0"/>
          </a:p>
          <a:p>
            <a:r>
              <a:rPr lang="en-US" sz="1600" b="0" dirty="0" err="1"/>
              <a:t>i</a:t>
            </a:r>
            <a:r>
              <a:rPr lang="en-US" sz="1600" b="0" dirty="0"/>
              <a:t>. Rate of expenditure is $874,841 (28%) and commitment at $45,185 (1%) expected to improve with the increasing activities postponed due to COVID-19. </a:t>
            </a:r>
          </a:p>
          <a:p>
            <a:endParaRPr lang="en-US" sz="1600" b="0" dirty="0"/>
          </a:p>
          <a:p>
            <a:r>
              <a:rPr lang="en-US" sz="1600" b="0" dirty="0"/>
              <a:t>ii. Rate of delivery is currently low as a result of impacted by the COVID-19.</a:t>
            </a:r>
          </a:p>
          <a:p>
            <a:r>
              <a:rPr lang="en-US" sz="1600" b="0" dirty="0"/>
              <a:t> </a:t>
            </a:r>
          </a:p>
          <a:p>
            <a:r>
              <a:rPr lang="en-US" sz="1600" b="0" dirty="0"/>
              <a:t>iii. The implementation of activities is adversely impacted by the COVID-19. </a:t>
            </a:r>
          </a:p>
          <a:p>
            <a:endParaRPr lang="en-US" sz="1600" dirty="0"/>
          </a:p>
          <a:p>
            <a:endParaRPr lang="en-US" sz="1600" dirty="0"/>
          </a:p>
          <a:p>
            <a:endParaRPr lang="en-US" sz="1600" dirty="0"/>
          </a:p>
          <a:p>
            <a:r>
              <a:rPr lang="en-US" sz="2400" dirty="0"/>
              <a:t>Mali:</a:t>
            </a:r>
          </a:p>
          <a:p>
            <a:endParaRPr lang="en-US" sz="2400" dirty="0"/>
          </a:p>
          <a:p>
            <a:r>
              <a:rPr lang="en-US" sz="1600" b="0" dirty="0" err="1"/>
              <a:t>i</a:t>
            </a:r>
            <a:r>
              <a:rPr lang="en-US" sz="1600" b="0" dirty="0"/>
              <a:t>. Rate of expenditure is approx. $ 1,093,899 (33%) and commitment at $503,648 (15%).</a:t>
            </a:r>
          </a:p>
          <a:p>
            <a:endParaRPr lang="en-US" sz="1600" b="0" dirty="0"/>
          </a:p>
          <a:p>
            <a:r>
              <a:rPr lang="en-US" sz="1600" b="0" dirty="0"/>
              <a:t>ii. Rate of delivery saw some activities planned delayed due to Covid-19. Nevertheless, CREWS implementation is continuing especially activities linked to the </a:t>
            </a:r>
            <a:r>
              <a:rPr lang="en-US" sz="1600" b="0" dirty="0" err="1"/>
              <a:t>Hydromet</a:t>
            </a:r>
            <a:r>
              <a:rPr lang="en-US" sz="1600" b="0" dirty="0"/>
              <a:t> Investment project. </a:t>
            </a:r>
          </a:p>
          <a:p>
            <a:endParaRPr lang="en-US" sz="1600" b="0" dirty="0"/>
          </a:p>
          <a:p>
            <a:r>
              <a:rPr lang="en-US" sz="1600" b="0" dirty="0"/>
              <a:t>iii. Fully aligned on the EWS objectives as well as the country development priority.</a:t>
            </a:r>
            <a:r>
              <a:rPr lang="en-US" sz="1400" b="0" dirty="0"/>
              <a:t> </a:t>
            </a:r>
          </a:p>
        </p:txBody>
      </p:sp>
    </p:spTree>
    <p:extLst>
      <p:ext uri="{BB962C8B-B14F-4D97-AF65-F5344CB8AC3E}">
        <p14:creationId xmlns:p14="http://schemas.microsoft.com/office/powerpoint/2010/main" val="3767461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a:extLst>
              <a:ext uri="{FF2B5EF4-FFF2-40B4-BE49-F238E27FC236}">
                <a16:creationId xmlns="" xmlns:a16="http://schemas.microsoft.com/office/drawing/2014/main" id="{A7E241EE-7EE1-D246-AA6D-84C7EBF5EC92}"/>
              </a:ext>
            </a:extLst>
          </p:cNvPr>
          <p:cNvSpPr>
            <a:spLocks noGrp="1"/>
          </p:cNvSpPr>
          <p:nvPr>
            <p:ph type="body" idx="1"/>
          </p:nvPr>
        </p:nvSpPr>
        <p:spPr>
          <a:xfrm>
            <a:off x="762000" y="457200"/>
            <a:ext cx="7875587" cy="5663089"/>
          </a:xfrm>
        </p:spPr>
        <p:txBody>
          <a:bodyPr/>
          <a:lstStyle/>
          <a:p>
            <a:r>
              <a:rPr lang="en-US" sz="2400" dirty="0"/>
              <a:t>Niger:</a:t>
            </a:r>
          </a:p>
          <a:p>
            <a:endParaRPr lang="en-US" sz="2400" dirty="0"/>
          </a:p>
          <a:p>
            <a:r>
              <a:rPr lang="en-US" sz="1600" b="0" dirty="0" err="1"/>
              <a:t>i</a:t>
            </a:r>
            <a:r>
              <a:rPr lang="en-US" sz="1600" b="0" dirty="0"/>
              <a:t>.  Rate of expenditure is $1,417,151 (52%) and $16,963 (1%) in commitments</a:t>
            </a:r>
          </a:p>
          <a:p>
            <a:endParaRPr lang="en-US" sz="1600" b="0" dirty="0"/>
          </a:p>
          <a:p>
            <a:pPr lvl="0"/>
            <a:r>
              <a:rPr lang="en-US" sz="1600" b="0" dirty="0"/>
              <a:t>ii. Rate of delivery saw postponement of certain activities due to COVID-19.</a:t>
            </a:r>
          </a:p>
          <a:p>
            <a:pPr lvl="0"/>
            <a:endParaRPr lang="en-US" sz="1600" b="0" dirty="0"/>
          </a:p>
          <a:p>
            <a:r>
              <a:rPr lang="en-US" sz="1600" b="0" dirty="0"/>
              <a:t>iii. Fully aligned on the EWS objectives as well as the country development priority. </a:t>
            </a:r>
          </a:p>
          <a:p>
            <a:r>
              <a:rPr lang="en-US" sz="1600" dirty="0"/>
              <a:t/>
            </a:r>
            <a:br>
              <a:rPr lang="en-US" sz="1600" dirty="0"/>
            </a:br>
            <a:endParaRPr lang="en-US" sz="1600" dirty="0"/>
          </a:p>
          <a:p>
            <a:r>
              <a:rPr lang="en-US" sz="2400" dirty="0"/>
              <a:t>Togo:</a:t>
            </a:r>
          </a:p>
          <a:p>
            <a:endParaRPr lang="en-US" sz="2400" dirty="0"/>
          </a:p>
          <a:p>
            <a:pPr marL="400050" indent="-400050">
              <a:buAutoNum type="romanLcPeriod"/>
            </a:pPr>
            <a:r>
              <a:rPr lang="en-US" sz="1600" b="0" dirty="0"/>
              <a:t>Rate of expenditure - No major expenses have been posted despite the fact that several preparatory engagements have taken place. </a:t>
            </a:r>
          </a:p>
          <a:p>
            <a:endParaRPr lang="en-US" sz="1600" b="0" dirty="0"/>
          </a:p>
          <a:p>
            <a:pPr marL="400050" indent="-400050">
              <a:buAutoNum type="romanLcPeriod"/>
            </a:pPr>
            <a:r>
              <a:rPr lang="en-US" sz="1600" b="0" dirty="0"/>
              <a:t>Rate of delivery - The project started well, but due to the health crisis linked to COVID19 pandemic, the implementation of several activities is experiencing delays. </a:t>
            </a:r>
          </a:p>
          <a:p>
            <a:pPr marL="400050" indent="-400050">
              <a:buAutoNum type="romanLcPeriod"/>
            </a:pPr>
            <a:endParaRPr lang="en-US" sz="1600" b="0" dirty="0"/>
          </a:p>
          <a:p>
            <a:pPr marL="400050" indent="-400050">
              <a:buAutoNum type="romanLcPeriod" startAt="3"/>
            </a:pPr>
            <a:r>
              <a:rPr lang="en-US" sz="1600" b="0" dirty="0"/>
              <a:t>The CREWS project is fully aligned with the EWS objectives as well as the country development priority highlighted in the National Development Plan covering the period 2018-2022. </a:t>
            </a:r>
          </a:p>
          <a:p>
            <a:endParaRPr lang="en-US" sz="1600" b="0" dirty="0"/>
          </a:p>
        </p:txBody>
      </p:sp>
    </p:spTree>
    <p:extLst>
      <p:ext uri="{BB962C8B-B14F-4D97-AF65-F5344CB8AC3E}">
        <p14:creationId xmlns:p14="http://schemas.microsoft.com/office/powerpoint/2010/main" val="3331037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4747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 xmlns:a16="http://schemas.microsoft.com/office/drawing/2014/main" id="{39CE44B3-7864-8A4F-A8BF-14DC9AABF3D1}"/>
              </a:ext>
            </a:extLst>
          </p:cNvPr>
          <p:cNvSpPr>
            <a:spLocks noGrp="1"/>
          </p:cNvSpPr>
          <p:nvPr>
            <p:ph type="title"/>
          </p:nvPr>
        </p:nvSpPr>
        <p:spPr>
          <a:xfrm>
            <a:off x="838200" y="958572"/>
            <a:ext cx="8150858" cy="430887"/>
          </a:xfrm>
        </p:spPr>
        <p:txBody>
          <a:bodyPr/>
          <a:lstStyle/>
          <a:p>
            <a:r>
              <a:rPr lang="en-US" sz="2800" dirty="0"/>
              <a:t>West Africa</a:t>
            </a:r>
          </a:p>
        </p:txBody>
      </p:sp>
      <p:sp>
        <p:nvSpPr>
          <p:cNvPr id="3" name="Text Placeholder 2">
            <a:extLst>
              <a:ext uri="{FF2B5EF4-FFF2-40B4-BE49-F238E27FC236}">
                <a16:creationId xmlns="" xmlns:a16="http://schemas.microsoft.com/office/drawing/2014/main" id="{A7E241EE-7EE1-D246-AA6D-84C7EBF5EC92}"/>
              </a:ext>
            </a:extLst>
          </p:cNvPr>
          <p:cNvSpPr>
            <a:spLocks noGrp="1"/>
          </p:cNvSpPr>
          <p:nvPr>
            <p:ph type="body" idx="1"/>
          </p:nvPr>
        </p:nvSpPr>
        <p:spPr>
          <a:xfrm>
            <a:off x="838200" y="1676400"/>
            <a:ext cx="7875586" cy="2769989"/>
          </a:xfrm>
        </p:spPr>
        <p:txBody>
          <a:bodyPr/>
          <a:lstStyle/>
          <a:p>
            <a:r>
              <a:rPr lang="en-US" sz="2000" b="0" dirty="0" err="1"/>
              <a:t>i</a:t>
            </a:r>
            <a:r>
              <a:rPr lang="en-US" sz="2000" b="0" dirty="0"/>
              <a:t>. Rate of expenditure – Approx. $954,782 (52%) and approx. $ 674,000 (37%) committed against the initial approved allocation </a:t>
            </a:r>
          </a:p>
          <a:p>
            <a:endParaRPr lang="en-US" sz="2000" b="0" dirty="0"/>
          </a:p>
          <a:p>
            <a:r>
              <a:rPr lang="en-US" sz="2000" b="0" dirty="0"/>
              <a:t>ii. Rate of delivery – On track in terms of progress</a:t>
            </a:r>
          </a:p>
          <a:p>
            <a:endParaRPr lang="en-US" sz="2000" b="0" dirty="0"/>
          </a:p>
          <a:p>
            <a:r>
              <a:rPr lang="en-US" sz="2000" b="0" dirty="0"/>
              <a:t>iii. Project remains strongly aligned to the initial objectives, and recent developments with 2 new countries supported by CREWS (Chad, Togo) are even providing a stronger justification for supporting regional cooperation with this regional project. </a:t>
            </a:r>
          </a:p>
        </p:txBody>
      </p:sp>
    </p:spTree>
    <p:extLst>
      <p:ext uri="{BB962C8B-B14F-4D97-AF65-F5344CB8AC3E}">
        <p14:creationId xmlns:p14="http://schemas.microsoft.com/office/powerpoint/2010/main" val="4083262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4A3277B7707A48B0E1B9AC835E8163" ma:contentTypeVersion="13" ma:contentTypeDescription="Create a new document." ma:contentTypeScope="" ma:versionID="a5902b6137f6f3ecff6f5b524d9f056a">
  <xsd:schema xmlns:xsd="http://www.w3.org/2001/XMLSchema" xmlns:xs="http://www.w3.org/2001/XMLSchema" xmlns:p="http://schemas.microsoft.com/office/2006/metadata/properties" xmlns:ns3="aa3449fd-d373-417f-9c8d-cf261ce8b785" xmlns:ns4="eda4fd43-f936-4ced-9b4a-46c1ef7d5473" targetNamespace="http://schemas.microsoft.com/office/2006/metadata/properties" ma:root="true" ma:fieldsID="6607a526c6ff650961fa42a5e0748431" ns3:_="" ns4:_="">
    <xsd:import namespace="aa3449fd-d373-417f-9c8d-cf261ce8b785"/>
    <xsd:import namespace="eda4fd43-f936-4ced-9b4a-46c1ef7d54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449fd-d373-417f-9c8d-cf261ce8b78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a4fd43-f936-4ced-9b4a-46c1ef7d547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C8E71-111A-4BE0-9256-3A6E749DF5B0}">
  <ds:schemaRefs>
    <ds:schemaRef ds:uri="http://purl.org/dc/dcmitype/"/>
    <ds:schemaRef ds:uri="http://purl.org/dc/elements/1.1/"/>
    <ds:schemaRef ds:uri="eda4fd43-f936-4ced-9b4a-46c1ef7d5473"/>
    <ds:schemaRef ds:uri="aa3449fd-d373-417f-9c8d-cf261ce8b785"/>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8FE6EEE-3239-41F5-BEB4-35B88EE64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3449fd-d373-417f-9c8d-cf261ce8b785"/>
    <ds:schemaRef ds:uri="eda4fd43-f936-4ced-9b4a-46c1ef7d54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A72551-236F-4BBB-A9CC-5F7FC72100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1477</TotalTime>
  <Words>2620</Words>
  <Application>Microsoft Office PowerPoint</Application>
  <PresentationFormat>On-screen Show (4:3)</PresentationFormat>
  <Paragraphs>430</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Burkina Faso: </vt:lpstr>
      <vt:lpstr>PowerPoint Presentation</vt:lpstr>
      <vt:lpstr>PowerPoint Presentation</vt:lpstr>
      <vt:lpstr>West Africa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 Performance</vt:lpstr>
      <vt:lpstr>Risk Status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PIERRE</dc:creator>
  <cp:lastModifiedBy>Catherine Thompson</cp:lastModifiedBy>
  <cp:revision>196</cp:revision>
  <cp:lastPrinted>2020-06-08T13:02:01Z</cp:lastPrinted>
  <dcterms:created xsi:type="dcterms:W3CDTF">2019-11-26T11:40:31Z</dcterms:created>
  <dcterms:modified xsi:type="dcterms:W3CDTF">2020-06-10T08:21:05Z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2019-05-09T00:00:00Z</vt:filetime>
  </property>
  <property fmtid="{D5CDD505-2E9C-101B-9397-08002B2CF9AE}" pid="3" name="LastSaved">
    <vt:filetime>2019-11-26T00:00:00Z</vt:filetime>
  </property>
  <property fmtid="{D5CDD505-2E9C-101B-9397-08002B2CF9AE}" pid="4" name="ContentTypeId">
    <vt:lpwstr>0x010100884A3277B7707A48B0E1B9AC835E8163</vt:lpwstr>
  </property>
</Properties>
</file>